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9" r:id="rId3"/>
    <p:sldId id="275" r:id="rId4"/>
    <p:sldId id="264" r:id="rId5"/>
    <p:sldId id="267" r:id="rId6"/>
    <p:sldId id="266" r:id="rId7"/>
    <p:sldId id="273" r:id="rId8"/>
    <p:sldId id="277" r:id="rId9"/>
    <p:sldId id="278" r:id="rId10"/>
    <p:sldId id="268" r:id="rId11"/>
    <p:sldId id="271" r:id="rId12"/>
    <p:sldId id="276" r:id="rId13"/>
    <p:sldId id="270" r:id="rId14"/>
    <p:sldId id="272" r:id="rId15"/>
    <p:sldId id="274" r:id="rId1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D74"/>
    <a:srgbClr val="FAF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652" autoAdjust="0"/>
  </p:normalViewPr>
  <p:slideViewPr>
    <p:cSldViewPr>
      <p:cViewPr>
        <p:scale>
          <a:sx n="57" d="100"/>
          <a:sy n="57" d="100"/>
        </p:scale>
        <p:origin x="-82" y="-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51E55-D8AC-480B-8273-C4EFE9693A3F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4190D-61C8-49E5-A1E7-0EC313CC3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963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4190D-61C8-49E5-A1E7-0EC313CC358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94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4190D-61C8-49E5-A1E7-0EC313CC358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950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altLang="sv-SE"/>
          </a:p>
        </p:txBody>
      </p:sp>
      <p:sp>
        <p:nvSpPr>
          <p:cNvPr id="430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C683EF-934E-4053-9DAD-5C85B6338015}" type="slidenum">
              <a:rPr lang="en-US" altLang="sv-SE" smtClean="0">
                <a:latin typeface="Calibri" panose="020F0502020204030204" pitchFamily="34" charset="0"/>
              </a:rPr>
              <a:pPr/>
              <a:t>12</a:t>
            </a:fld>
            <a:endParaRPr lang="en-US" altLang="sv-S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166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Orange_va_ov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1908000" cy="794743"/>
          </a:xfrm>
          <a:prstGeom prst="rect">
            <a:avLst/>
          </a:prstGeom>
        </p:spPr>
      </p:pic>
      <p:pic>
        <p:nvPicPr>
          <p:cNvPr id="8" name="Bildobjekt 7" descr="Bla_horna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526017" y="3240017"/>
            <a:ext cx="3617983" cy="3617983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726964" y="1925960"/>
            <a:ext cx="7690072" cy="1143000"/>
          </a:xfrm>
        </p:spPr>
        <p:txBody>
          <a:bodyPr>
            <a:normAutofit/>
          </a:bodyPr>
          <a:lstStyle>
            <a:lvl1pPr algn="ctr">
              <a:defRPr sz="3600" baseline="0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1720" y="6381328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400" y="6381328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1881F064-68B0-4D0F-806B-6D647070A051}" type="datetime1">
              <a:rPr lang="sv-SE" smtClean="0"/>
              <a:pPr/>
              <a:t>2016-11-24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 utan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Orange_sidfo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4328" y="6237312"/>
            <a:ext cx="1260000" cy="524233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690072" cy="1130400"/>
          </a:xfrm>
        </p:spPr>
        <p:txBody>
          <a:bodyPr/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1720" y="6381328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400" y="6381328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1881F064-68B0-4D0F-806B-6D647070A051}" type="datetime1">
              <a:rPr lang="sv-SE" smtClean="0"/>
              <a:pPr/>
              <a:t>2016-11-24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 med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50" b="1" cap="all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pic>
        <p:nvPicPr>
          <p:cNvPr id="9" name="Bildobjekt 8" descr="Orange_sidfo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4328" y="6237312"/>
            <a:ext cx="1260000" cy="524233"/>
          </a:xfrm>
          <a:prstGeom prst="rect">
            <a:avLst/>
          </a:prstGeom>
        </p:spPr>
      </p:pic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1720" y="6381328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400" y="6381328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1881F064-68B0-4D0F-806B-6D647070A051}" type="datetime1">
              <a:rPr lang="sv-SE" smtClean="0"/>
              <a:pPr/>
              <a:t>2016-11-24</a:t>
            </a:fld>
            <a:endParaRPr lang="sv-SE" dirty="0"/>
          </a:p>
        </p:txBody>
      </p:sp>
      <p:pic>
        <p:nvPicPr>
          <p:cNvPr id="11" name="Bildobjekt 10" descr="Gra_horna_svag_gra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617983" cy="36179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Orange_sidfo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4328" y="6237312"/>
            <a:ext cx="1260000" cy="524233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76208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14" name="Platshållare för text 2"/>
          <p:cNvSpPr>
            <a:spLocks noGrp="1"/>
          </p:cNvSpPr>
          <p:nvPr>
            <p:ph type="body" idx="1"/>
          </p:nvPr>
        </p:nvSpPr>
        <p:spPr>
          <a:xfrm>
            <a:off x="1130400" y="1535113"/>
            <a:ext cx="37440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15" name="Platshållare för innehåll 3"/>
          <p:cNvSpPr>
            <a:spLocks noGrp="1"/>
          </p:cNvSpPr>
          <p:nvPr>
            <p:ph sz="half" idx="2"/>
          </p:nvPr>
        </p:nvSpPr>
        <p:spPr>
          <a:xfrm>
            <a:off x="1130400" y="2174875"/>
            <a:ext cx="3744000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16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148064" y="1556792"/>
            <a:ext cx="37440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17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148064" y="2204864"/>
            <a:ext cx="3744000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18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1720" y="6381328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9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400" y="6381328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1881F064-68B0-4D0F-806B-6D647070A051}" type="datetime1">
              <a:rPr lang="sv-SE" smtClean="0"/>
              <a:pPr/>
              <a:t>2016-11-24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Orange_sidfo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4328" y="6237312"/>
            <a:ext cx="1260000" cy="524233"/>
          </a:xfrm>
          <a:prstGeom prst="rect">
            <a:avLst/>
          </a:prstGeom>
        </p:spPr>
      </p:pic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1130400" y="273050"/>
            <a:ext cx="3081560" cy="1162050"/>
          </a:xfrm>
        </p:spPr>
        <p:txBody>
          <a:bodyPr anchor="b"/>
          <a:lstStyle>
            <a:lvl1pPr algn="l">
              <a:defRPr sz="2000" b="1" baseline="0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12" name="Platshållare för innehåll 2"/>
          <p:cNvSpPr>
            <a:spLocks noGrp="1"/>
          </p:cNvSpPr>
          <p:nvPr>
            <p:ph idx="1"/>
          </p:nvPr>
        </p:nvSpPr>
        <p:spPr>
          <a:xfrm>
            <a:off x="4499992" y="273050"/>
            <a:ext cx="4392488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13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130400" y="1435100"/>
            <a:ext cx="308156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1720" y="6381328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400" y="6381328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1881F064-68B0-4D0F-806B-6D647070A051}" type="datetime1">
              <a:rPr lang="sv-SE" smtClean="0"/>
              <a:pPr/>
              <a:t>2016-11-24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835696" y="479715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835696" y="620688"/>
            <a:ext cx="544299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835696" y="5373216"/>
            <a:ext cx="5486400" cy="804862"/>
          </a:xfrm>
        </p:spPr>
        <p:txBody>
          <a:bodyPr/>
          <a:lstStyle>
            <a:lvl1pPr marL="0" indent="0">
              <a:buNone/>
              <a:defRPr sz="140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pic>
        <p:nvPicPr>
          <p:cNvPr id="10" name="Bildobjekt 9" descr="Orange_sidfo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4328" y="6237312"/>
            <a:ext cx="1260000" cy="524233"/>
          </a:xfrm>
          <a:prstGeom prst="rect">
            <a:avLst/>
          </a:prstGeom>
        </p:spPr>
      </p:pic>
      <p:sp>
        <p:nvSpPr>
          <p:cNvPr id="1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1720" y="6381328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400" y="6381328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1881F064-68B0-4D0F-806B-6D647070A051}" type="datetime1">
              <a:rPr lang="sv-SE" smtClean="0"/>
              <a:pPr/>
              <a:t>2016-11-24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Orange_sidfo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4328" y="6237312"/>
            <a:ext cx="1260000" cy="524233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762080" cy="1143000"/>
          </a:xfrm>
        </p:spPr>
        <p:txBody>
          <a:bodyPr/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11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130400" y="1600200"/>
            <a:ext cx="7762080" cy="4525963"/>
          </a:xfrm>
        </p:spPr>
        <p:txBody>
          <a:bodyPr vert="eaVert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1720" y="6381328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400" y="6381328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1881F064-68B0-4D0F-806B-6D647070A051}" type="datetime1">
              <a:rPr lang="sv-SE" smtClean="0"/>
              <a:pPr/>
              <a:t>2016-11-24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pic>
        <p:nvPicPr>
          <p:cNvPr id="9" name="Bildobjekt 8" descr="Orange_sidfo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4328" y="6237312"/>
            <a:ext cx="1260000" cy="524233"/>
          </a:xfrm>
          <a:prstGeom prst="rect">
            <a:avLst/>
          </a:prstGeom>
        </p:spPr>
      </p:pic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1720" y="6381328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400" y="6381328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1881F064-68B0-4D0F-806B-6D647070A051}" type="datetime1">
              <a:rPr lang="sv-SE" smtClean="0"/>
              <a:pPr/>
              <a:t>2016-11-24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med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Orange_sidfo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4328" y="6237312"/>
            <a:ext cx="1260000" cy="524233"/>
          </a:xfrm>
          <a:prstGeom prst="rect">
            <a:avLst/>
          </a:prstGeom>
        </p:spPr>
      </p:pic>
      <p:pic>
        <p:nvPicPr>
          <p:cNvPr id="9" name="Bildobjekt 8" descr="Gra_horna_svag_gra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617983" cy="3617983"/>
          </a:xfrm>
          <a:prstGeom prst="rect">
            <a:avLst/>
          </a:prstGeom>
        </p:spPr>
      </p:pic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76208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12" name="Platshållare för innehåll 2"/>
          <p:cNvSpPr>
            <a:spLocks noGrp="1"/>
          </p:cNvSpPr>
          <p:nvPr>
            <p:ph idx="1"/>
          </p:nvPr>
        </p:nvSpPr>
        <p:spPr>
          <a:xfrm>
            <a:off x="1130400" y="1600200"/>
            <a:ext cx="7762080" cy="4525963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1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400" y="6381328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1881F064-68B0-4D0F-806B-6D647070A051}" type="datetime1">
              <a:rPr lang="sv-SE" smtClean="0"/>
              <a:pPr/>
              <a:t>2016-11-24</a:t>
            </a:fld>
            <a:endParaRPr lang="sv-SE" dirty="0"/>
          </a:p>
        </p:txBody>
      </p:sp>
      <p:sp>
        <p:nvSpPr>
          <p:cNvPr id="15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1720" y="6381328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utan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Orange_sidfo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4328" y="6237312"/>
            <a:ext cx="1260000" cy="524233"/>
          </a:xfrm>
          <a:prstGeom prst="rect">
            <a:avLst/>
          </a:prstGeom>
        </p:spPr>
      </p:pic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762080" cy="1143000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idx="1"/>
          </p:nvPr>
        </p:nvSpPr>
        <p:spPr>
          <a:xfrm>
            <a:off x="1130400" y="1600200"/>
            <a:ext cx="7762080" cy="4525963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12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400" y="6381328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1881F064-68B0-4D0F-806B-6D647070A051}" type="datetime1">
              <a:rPr lang="sv-SE" smtClean="0"/>
              <a:pPr/>
              <a:t>2016-11-24</a:t>
            </a:fld>
            <a:endParaRPr lang="sv-SE" dirty="0"/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1720" y="6381328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 med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Orange_sidfo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4328" y="6237312"/>
            <a:ext cx="1260000" cy="524233"/>
          </a:xfrm>
          <a:prstGeom prst="rect">
            <a:avLst/>
          </a:prstGeom>
        </p:spPr>
      </p:pic>
      <p:pic>
        <p:nvPicPr>
          <p:cNvPr id="10" name="Bildobjekt 9" descr="Gra_horna_svag_gra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617983" cy="3617983"/>
          </a:xfrm>
          <a:prstGeom prst="rect">
            <a:avLst/>
          </a:prstGeom>
        </p:spPr>
      </p:pic>
      <p:sp>
        <p:nvSpPr>
          <p:cNvPr id="13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768800" cy="1143000"/>
          </a:xfrm>
        </p:spPr>
        <p:txBody>
          <a:bodyPr/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14" name="Platshållare för innehåll 2"/>
          <p:cNvSpPr>
            <a:spLocks noGrp="1"/>
          </p:cNvSpPr>
          <p:nvPr>
            <p:ph sz="half" idx="1"/>
          </p:nvPr>
        </p:nvSpPr>
        <p:spPr>
          <a:xfrm>
            <a:off x="1130400" y="1600200"/>
            <a:ext cx="374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15" name="Platshållare för innehåll 3"/>
          <p:cNvSpPr>
            <a:spLocks noGrp="1"/>
          </p:cNvSpPr>
          <p:nvPr>
            <p:ph sz="half" idx="2"/>
          </p:nvPr>
        </p:nvSpPr>
        <p:spPr>
          <a:xfrm>
            <a:off x="5148064" y="1628800"/>
            <a:ext cx="374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16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400" y="6381328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1881F064-68B0-4D0F-806B-6D647070A051}" type="datetime1">
              <a:rPr lang="sv-SE" smtClean="0"/>
              <a:pPr/>
              <a:t>2016-11-24</a:t>
            </a:fld>
            <a:endParaRPr lang="sv-SE" dirty="0"/>
          </a:p>
        </p:txBody>
      </p:sp>
      <p:sp>
        <p:nvSpPr>
          <p:cNvPr id="17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1720" y="6381328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 utan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Orange_sidfo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4328" y="6237312"/>
            <a:ext cx="1260000" cy="524233"/>
          </a:xfrm>
          <a:prstGeom prst="rect">
            <a:avLst/>
          </a:prstGeom>
        </p:spPr>
      </p:pic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768800" cy="1143000"/>
          </a:xfrm>
        </p:spPr>
        <p:txBody>
          <a:bodyPr/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12" name="Platshållare för innehåll 2"/>
          <p:cNvSpPr>
            <a:spLocks noGrp="1"/>
          </p:cNvSpPr>
          <p:nvPr>
            <p:ph sz="half" idx="1"/>
          </p:nvPr>
        </p:nvSpPr>
        <p:spPr>
          <a:xfrm>
            <a:off x="1130400" y="1600200"/>
            <a:ext cx="374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13" name="Platshållare för innehåll 3"/>
          <p:cNvSpPr>
            <a:spLocks noGrp="1"/>
          </p:cNvSpPr>
          <p:nvPr>
            <p:ph sz="half" idx="2"/>
          </p:nvPr>
        </p:nvSpPr>
        <p:spPr>
          <a:xfrm>
            <a:off x="5148064" y="1628800"/>
            <a:ext cx="374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1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400" y="6381328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1881F064-68B0-4D0F-806B-6D647070A051}" type="datetime1">
              <a:rPr lang="sv-SE" smtClean="0"/>
              <a:pPr/>
              <a:t>2016-11-24</a:t>
            </a:fld>
            <a:endParaRPr lang="sv-SE" dirty="0"/>
          </a:p>
        </p:txBody>
      </p:sp>
      <p:sp>
        <p:nvSpPr>
          <p:cNvPr id="15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1720" y="6381328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med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Orange_sidfo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4328" y="6237312"/>
            <a:ext cx="1260000" cy="524233"/>
          </a:xfrm>
          <a:prstGeom prst="rect">
            <a:avLst/>
          </a:prstGeom>
        </p:spPr>
      </p:pic>
      <p:pic>
        <p:nvPicPr>
          <p:cNvPr id="10" name="Bildobjekt 9" descr="Gra_horna_svag_gra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617983" cy="3617983"/>
          </a:xfrm>
          <a:prstGeom prst="rect">
            <a:avLst/>
          </a:prstGeom>
        </p:spPr>
      </p:pic>
      <p:sp>
        <p:nvSpPr>
          <p:cNvPr id="1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1720" y="6381328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400" y="6381328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1881F064-68B0-4D0F-806B-6D647070A051}" type="datetime1">
              <a:rPr lang="sv-SE" noProof="0" smtClean="0"/>
              <a:pPr/>
              <a:t>2016-11-24</a:t>
            </a:fld>
            <a:endParaRPr lang="sv-SE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utan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Orange_sidfo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4328" y="6237312"/>
            <a:ext cx="1260000" cy="524233"/>
          </a:xfrm>
          <a:prstGeom prst="rect">
            <a:avLst/>
          </a:prstGeom>
        </p:spPr>
      </p:pic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1720" y="6381328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400" y="6381328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1881F064-68B0-4D0F-806B-6D647070A051}" type="datetime1">
              <a:rPr lang="sv-SE" noProof="0" smtClean="0"/>
              <a:pPr/>
              <a:t>2016-11-24</a:t>
            </a:fld>
            <a:endParaRPr lang="sv-SE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och underrubrik med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60000"/>
            <a:ext cx="7772400" cy="1470025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 lang="en-US" sz="3600" b="1" kern="0" spc="0" baseline="0" dirty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4136504" cy="17526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kern="0" spc="0" baseline="0" dirty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här för att ändra format på underrubrik i bakgrunden</a:t>
            </a:r>
          </a:p>
        </p:txBody>
      </p:sp>
      <p:pic>
        <p:nvPicPr>
          <p:cNvPr id="13" name="Bildobjekt 12" descr="Orange_va_ov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1674000" cy="697274"/>
          </a:xfrm>
          <a:prstGeom prst="rect">
            <a:avLst/>
          </a:prstGeom>
        </p:spPr>
      </p:pic>
      <p:pic>
        <p:nvPicPr>
          <p:cNvPr id="8" name="Bildobjekt 7" descr="Bla_horna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526017" y="3240017"/>
            <a:ext cx="3617983" cy="3617983"/>
          </a:xfrm>
          <a:prstGeom prst="rect">
            <a:avLst/>
          </a:prstGeom>
        </p:spPr>
      </p:pic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1720" y="6381328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400" y="6381328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1881F064-68B0-4D0F-806B-6D647070A051}" type="datetime1">
              <a:rPr lang="sv-SE" smtClean="0"/>
              <a:pPr/>
              <a:t>2016-11-24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 med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Orange_sidfo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4328" y="6237312"/>
            <a:ext cx="1260000" cy="524233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690072" cy="1130400"/>
          </a:xfrm>
        </p:spPr>
        <p:txBody>
          <a:bodyPr/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1720" y="6381328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400" y="6381328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1881F064-68B0-4D0F-806B-6D647070A051}" type="datetime1">
              <a:rPr lang="sv-SE" smtClean="0"/>
              <a:pPr/>
              <a:t>2016-11-24</a:t>
            </a:fld>
            <a:endParaRPr lang="sv-SE" dirty="0"/>
          </a:p>
        </p:txBody>
      </p:sp>
      <p:pic>
        <p:nvPicPr>
          <p:cNvPr id="6" name="Bildobjekt 5" descr="Gra_horna_svag_gra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617983" cy="361798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-10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7D52571D-F6E9-4E55-9072-6039233C3AA6}" type="datetime1">
              <a:rPr lang="sv-SE" smtClean="0"/>
              <a:pPr/>
              <a:t>2016-11-24</a:t>
            </a:fld>
            <a:endParaRPr lang="sv-SE" dirty="0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403648" y="6356350"/>
            <a:ext cx="6110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fld id="{04275948-1123-43F5-90DE-DCE796696476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73" r:id="rId3"/>
    <p:sldLayoutId id="2147483652" r:id="rId4"/>
    <p:sldLayoutId id="2147483674" r:id="rId5"/>
    <p:sldLayoutId id="2147483655" r:id="rId6"/>
    <p:sldLayoutId id="2147483675" r:id="rId7"/>
    <p:sldLayoutId id="2147483649" r:id="rId8"/>
    <p:sldLayoutId id="2147483654" r:id="rId9"/>
    <p:sldLayoutId id="2147483676" r:id="rId10"/>
    <p:sldLayoutId id="2147483651" r:id="rId11"/>
    <p:sldLayoutId id="2147483653" r:id="rId12"/>
    <p:sldLayoutId id="2147483656" r:id="rId13"/>
    <p:sldLayoutId id="2147483657" r:id="rId14"/>
    <p:sldLayoutId id="2147483658" r:id="rId15"/>
    <p:sldLayoutId id="2147483659" r:id="rId16"/>
  </p:sldLayoutIdLst>
  <p:hf sldNum="0" hdr="0" ftr="0" dt="0"/>
  <p:txStyles>
    <p:titleStyle>
      <a:lvl1pPr marL="0" algn="l" defTabSz="914400" rtl="0" eaLnBrk="1" latinLnBrk="0" hangingPunct="1">
        <a:lnSpc>
          <a:spcPts val="4000"/>
        </a:lnSpc>
        <a:spcBef>
          <a:spcPts val="0"/>
        </a:spcBef>
        <a:spcAft>
          <a:spcPts val="0"/>
        </a:spcAft>
        <a:buNone/>
        <a:defRPr lang="en-US" sz="3000" b="1" kern="0" spc="0" baseline="0" dirty="0" smtClean="0">
          <a:solidFill>
            <a:schemeClr val="tx1"/>
          </a:solidFill>
          <a:latin typeface="Gill Sans MT"/>
          <a:ea typeface="+mn-ea"/>
          <a:cs typeface="+mn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sv-SE" sz="2800" b="0" kern="0" spc="0" baseline="0" dirty="0" smtClean="0">
          <a:solidFill>
            <a:schemeClr val="tx1"/>
          </a:solidFill>
          <a:latin typeface="Gill Sans M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sv-SE" sz="2400" b="0" kern="0" spc="0" baseline="0" dirty="0" smtClean="0">
          <a:solidFill>
            <a:schemeClr val="tx1"/>
          </a:solidFill>
          <a:latin typeface="Gill Sans M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sv-SE" sz="2200" b="0" kern="0" spc="0" baseline="0" dirty="0" smtClean="0">
          <a:solidFill>
            <a:schemeClr val="tx1"/>
          </a:solidFill>
          <a:latin typeface="Gill Sans M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sv-SE" sz="1800" b="0" kern="0" spc="0" baseline="0" dirty="0" smtClean="0">
          <a:solidFill>
            <a:schemeClr val="tx1"/>
          </a:solidFill>
          <a:latin typeface="Gill Sans M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US" sz="1800" b="0" kern="0" spc="0" baseline="0" dirty="0" smtClean="0">
          <a:solidFill>
            <a:schemeClr val="tx1"/>
          </a:solidFill>
          <a:latin typeface="Gill Sans M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cka.se/sydostra-boo" TargetMode="External"/><Relationship Id="rId2" Type="http://schemas.openxmlformats.org/officeDocument/2006/relationships/hyperlink" Target="http://www.nacka.se/galarvage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overket.se/sv/samhallsplanerin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6964" y="1196752"/>
            <a:ext cx="7690072" cy="1143000"/>
          </a:xfrm>
        </p:spPr>
        <p:txBody>
          <a:bodyPr>
            <a:normAutofit fontScale="90000"/>
          </a:bodyPr>
          <a:lstStyle/>
          <a:p>
            <a:r>
              <a:rPr lang="sv-SE" sz="4400" dirty="0"/>
              <a:t>Välkommen till kvartersdialog </a:t>
            </a:r>
            <a:r>
              <a:rPr lang="sv-SE" sz="3100" dirty="0"/>
              <a:t>Detaljplan för Galärvägen och Kornettvägen m.fl. vägar, sydöstra Boo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58" y="2924944"/>
            <a:ext cx="5002403" cy="3528392"/>
          </a:xfrm>
          <a:prstGeom prst="rect">
            <a:avLst/>
          </a:prstGeom>
        </p:spPr>
      </p:pic>
      <p:sp>
        <p:nvSpPr>
          <p:cNvPr id="7" name="Frihandsfigur 6"/>
          <p:cNvSpPr/>
          <p:nvPr/>
        </p:nvSpPr>
        <p:spPr>
          <a:xfrm>
            <a:off x="395536" y="3075051"/>
            <a:ext cx="3605318" cy="3202782"/>
          </a:xfrm>
          <a:custGeom>
            <a:avLst/>
            <a:gdLst>
              <a:gd name="connsiteX0" fmla="*/ 88900 w 3924300"/>
              <a:gd name="connsiteY0" fmla="*/ 2076450 h 3473450"/>
              <a:gd name="connsiteX1" fmla="*/ 63500 w 3924300"/>
              <a:gd name="connsiteY1" fmla="*/ 1746250 h 3473450"/>
              <a:gd name="connsiteX2" fmla="*/ 88900 w 3924300"/>
              <a:gd name="connsiteY2" fmla="*/ 1720850 h 3473450"/>
              <a:gd name="connsiteX3" fmla="*/ 88900 w 3924300"/>
              <a:gd name="connsiteY3" fmla="*/ 1644650 h 3473450"/>
              <a:gd name="connsiteX4" fmla="*/ 44450 w 3924300"/>
              <a:gd name="connsiteY4" fmla="*/ 1619250 h 3473450"/>
              <a:gd name="connsiteX5" fmla="*/ 0 w 3924300"/>
              <a:gd name="connsiteY5" fmla="*/ 1270000 h 3473450"/>
              <a:gd name="connsiteX6" fmla="*/ 152400 w 3924300"/>
              <a:gd name="connsiteY6" fmla="*/ 1130300 h 3473450"/>
              <a:gd name="connsiteX7" fmla="*/ 946150 w 3924300"/>
              <a:gd name="connsiteY7" fmla="*/ 825500 h 3473450"/>
              <a:gd name="connsiteX8" fmla="*/ 1219200 w 3924300"/>
              <a:gd name="connsiteY8" fmla="*/ 647700 h 3473450"/>
              <a:gd name="connsiteX9" fmla="*/ 1549400 w 3924300"/>
              <a:gd name="connsiteY9" fmla="*/ 457200 h 3473450"/>
              <a:gd name="connsiteX10" fmla="*/ 1955800 w 3924300"/>
              <a:gd name="connsiteY10" fmla="*/ 317500 h 3473450"/>
              <a:gd name="connsiteX11" fmla="*/ 2171700 w 3924300"/>
              <a:gd name="connsiteY11" fmla="*/ 171450 h 3473450"/>
              <a:gd name="connsiteX12" fmla="*/ 2559050 w 3924300"/>
              <a:gd name="connsiteY12" fmla="*/ 0 h 3473450"/>
              <a:gd name="connsiteX13" fmla="*/ 2787650 w 3924300"/>
              <a:gd name="connsiteY13" fmla="*/ 19050 h 3473450"/>
              <a:gd name="connsiteX14" fmla="*/ 3924300 w 3924300"/>
              <a:gd name="connsiteY14" fmla="*/ 679450 h 3473450"/>
              <a:gd name="connsiteX15" fmla="*/ 3708400 w 3924300"/>
              <a:gd name="connsiteY15" fmla="*/ 736600 h 3473450"/>
              <a:gd name="connsiteX16" fmla="*/ 3524250 w 3924300"/>
              <a:gd name="connsiteY16" fmla="*/ 901700 h 3473450"/>
              <a:gd name="connsiteX17" fmla="*/ 3663950 w 3924300"/>
              <a:gd name="connsiteY17" fmla="*/ 1257300 h 3473450"/>
              <a:gd name="connsiteX18" fmla="*/ 3886200 w 3924300"/>
              <a:gd name="connsiteY18" fmla="*/ 1606550 h 3473450"/>
              <a:gd name="connsiteX19" fmla="*/ 3587750 w 3924300"/>
              <a:gd name="connsiteY19" fmla="*/ 1905000 h 3473450"/>
              <a:gd name="connsiteX20" fmla="*/ 3562350 w 3924300"/>
              <a:gd name="connsiteY20" fmla="*/ 1885950 h 3473450"/>
              <a:gd name="connsiteX21" fmla="*/ 3454400 w 3924300"/>
              <a:gd name="connsiteY21" fmla="*/ 1981200 h 3473450"/>
              <a:gd name="connsiteX22" fmla="*/ 3606800 w 3924300"/>
              <a:gd name="connsiteY22" fmla="*/ 2171700 h 3473450"/>
              <a:gd name="connsiteX23" fmla="*/ 3619500 w 3924300"/>
              <a:gd name="connsiteY23" fmla="*/ 2133600 h 3473450"/>
              <a:gd name="connsiteX24" fmla="*/ 3797300 w 3924300"/>
              <a:gd name="connsiteY24" fmla="*/ 2508250 h 3473450"/>
              <a:gd name="connsiteX25" fmla="*/ 3422650 w 3924300"/>
              <a:gd name="connsiteY25" fmla="*/ 2597150 h 3473450"/>
              <a:gd name="connsiteX26" fmla="*/ 3155950 w 3924300"/>
              <a:gd name="connsiteY26" fmla="*/ 2705100 h 3473450"/>
              <a:gd name="connsiteX27" fmla="*/ 3143250 w 3924300"/>
              <a:gd name="connsiteY27" fmla="*/ 2711450 h 3473450"/>
              <a:gd name="connsiteX28" fmla="*/ 3105150 w 3924300"/>
              <a:gd name="connsiteY28" fmla="*/ 2762250 h 3473450"/>
              <a:gd name="connsiteX29" fmla="*/ 3136900 w 3924300"/>
              <a:gd name="connsiteY29" fmla="*/ 2933700 h 3473450"/>
              <a:gd name="connsiteX30" fmla="*/ 2965450 w 3924300"/>
              <a:gd name="connsiteY30" fmla="*/ 3035300 h 3473450"/>
              <a:gd name="connsiteX31" fmla="*/ 2838450 w 3924300"/>
              <a:gd name="connsiteY31" fmla="*/ 3048000 h 3473450"/>
              <a:gd name="connsiteX32" fmla="*/ 2825750 w 3924300"/>
              <a:gd name="connsiteY32" fmla="*/ 3175000 h 3473450"/>
              <a:gd name="connsiteX33" fmla="*/ 2774950 w 3924300"/>
              <a:gd name="connsiteY33" fmla="*/ 3181350 h 3473450"/>
              <a:gd name="connsiteX34" fmla="*/ 2432050 w 3924300"/>
              <a:gd name="connsiteY34" fmla="*/ 3175000 h 3473450"/>
              <a:gd name="connsiteX35" fmla="*/ 2381250 w 3924300"/>
              <a:gd name="connsiteY35" fmla="*/ 3473450 h 3473450"/>
              <a:gd name="connsiteX36" fmla="*/ 2279650 w 3924300"/>
              <a:gd name="connsiteY36" fmla="*/ 3454400 h 3473450"/>
              <a:gd name="connsiteX37" fmla="*/ 2298700 w 3924300"/>
              <a:gd name="connsiteY37" fmla="*/ 3333750 h 3473450"/>
              <a:gd name="connsiteX38" fmla="*/ 2279650 w 3924300"/>
              <a:gd name="connsiteY38" fmla="*/ 2971800 h 3473450"/>
              <a:gd name="connsiteX39" fmla="*/ 2184400 w 3924300"/>
              <a:gd name="connsiteY39" fmla="*/ 2686050 h 3473450"/>
              <a:gd name="connsiteX40" fmla="*/ 2089150 w 3924300"/>
              <a:gd name="connsiteY40" fmla="*/ 2698750 h 3473450"/>
              <a:gd name="connsiteX41" fmla="*/ 1917700 w 3924300"/>
              <a:gd name="connsiteY41" fmla="*/ 2330450 h 3473450"/>
              <a:gd name="connsiteX42" fmla="*/ 1854200 w 3924300"/>
              <a:gd name="connsiteY42" fmla="*/ 2165350 h 3473450"/>
              <a:gd name="connsiteX43" fmla="*/ 1835150 w 3924300"/>
              <a:gd name="connsiteY43" fmla="*/ 1549400 h 3473450"/>
              <a:gd name="connsiteX44" fmla="*/ 1771650 w 3924300"/>
              <a:gd name="connsiteY44" fmla="*/ 1403350 h 3473450"/>
              <a:gd name="connsiteX45" fmla="*/ 1860550 w 3924300"/>
              <a:gd name="connsiteY45" fmla="*/ 1365250 h 3473450"/>
              <a:gd name="connsiteX46" fmla="*/ 1816100 w 3924300"/>
              <a:gd name="connsiteY46" fmla="*/ 1238250 h 3473450"/>
              <a:gd name="connsiteX47" fmla="*/ 1803400 w 3924300"/>
              <a:gd name="connsiteY47" fmla="*/ 1200150 h 3473450"/>
              <a:gd name="connsiteX48" fmla="*/ 476250 w 3924300"/>
              <a:gd name="connsiteY48" fmla="*/ 2000250 h 3473450"/>
              <a:gd name="connsiteX49" fmla="*/ 88900 w 3924300"/>
              <a:gd name="connsiteY49" fmla="*/ 2076450 h 3473450"/>
              <a:gd name="connsiteX0" fmla="*/ 82550 w 3924300"/>
              <a:gd name="connsiteY0" fmla="*/ 2051050 h 3473450"/>
              <a:gd name="connsiteX1" fmla="*/ 63500 w 3924300"/>
              <a:gd name="connsiteY1" fmla="*/ 1746250 h 3473450"/>
              <a:gd name="connsiteX2" fmla="*/ 88900 w 3924300"/>
              <a:gd name="connsiteY2" fmla="*/ 1720850 h 3473450"/>
              <a:gd name="connsiteX3" fmla="*/ 88900 w 3924300"/>
              <a:gd name="connsiteY3" fmla="*/ 1644650 h 3473450"/>
              <a:gd name="connsiteX4" fmla="*/ 44450 w 3924300"/>
              <a:gd name="connsiteY4" fmla="*/ 1619250 h 3473450"/>
              <a:gd name="connsiteX5" fmla="*/ 0 w 3924300"/>
              <a:gd name="connsiteY5" fmla="*/ 1270000 h 3473450"/>
              <a:gd name="connsiteX6" fmla="*/ 152400 w 3924300"/>
              <a:gd name="connsiteY6" fmla="*/ 1130300 h 3473450"/>
              <a:gd name="connsiteX7" fmla="*/ 946150 w 3924300"/>
              <a:gd name="connsiteY7" fmla="*/ 825500 h 3473450"/>
              <a:gd name="connsiteX8" fmla="*/ 1219200 w 3924300"/>
              <a:gd name="connsiteY8" fmla="*/ 647700 h 3473450"/>
              <a:gd name="connsiteX9" fmla="*/ 1549400 w 3924300"/>
              <a:gd name="connsiteY9" fmla="*/ 457200 h 3473450"/>
              <a:gd name="connsiteX10" fmla="*/ 1955800 w 3924300"/>
              <a:gd name="connsiteY10" fmla="*/ 317500 h 3473450"/>
              <a:gd name="connsiteX11" fmla="*/ 2171700 w 3924300"/>
              <a:gd name="connsiteY11" fmla="*/ 171450 h 3473450"/>
              <a:gd name="connsiteX12" fmla="*/ 2559050 w 3924300"/>
              <a:gd name="connsiteY12" fmla="*/ 0 h 3473450"/>
              <a:gd name="connsiteX13" fmla="*/ 2787650 w 3924300"/>
              <a:gd name="connsiteY13" fmla="*/ 19050 h 3473450"/>
              <a:gd name="connsiteX14" fmla="*/ 3924300 w 3924300"/>
              <a:gd name="connsiteY14" fmla="*/ 679450 h 3473450"/>
              <a:gd name="connsiteX15" fmla="*/ 3708400 w 3924300"/>
              <a:gd name="connsiteY15" fmla="*/ 736600 h 3473450"/>
              <a:gd name="connsiteX16" fmla="*/ 3524250 w 3924300"/>
              <a:gd name="connsiteY16" fmla="*/ 901700 h 3473450"/>
              <a:gd name="connsiteX17" fmla="*/ 3663950 w 3924300"/>
              <a:gd name="connsiteY17" fmla="*/ 1257300 h 3473450"/>
              <a:gd name="connsiteX18" fmla="*/ 3886200 w 3924300"/>
              <a:gd name="connsiteY18" fmla="*/ 1606550 h 3473450"/>
              <a:gd name="connsiteX19" fmla="*/ 3587750 w 3924300"/>
              <a:gd name="connsiteY19" fmla="*/ 1905000 h 3473450"/>
              <a:gd name="connsiteX20" fmla="*/ 3562350 w 3924300"/>
              <a:gd name="connsiteY20" fmla="*/ 1885950 h 3473450"/>
              <a:gd name="connsiteX21" fmla="*/ 3454400 w 3924300"/>
              <a:gd name="connsiteY21" fmla="*/ 1981200 h 3473450"/>
              <a:gd name="connsiteX22" fmla="*/ 3606800 w 3924300"/>
              <a:gd name="connsiteY22" fmla="*/ 2171700 h 3473450"/>
              <a:gd name="connsiteX23" fmla="*/ 3619500 w 3924300"/>
              <a:gd name="connsiteY23" fmla="*/ 2133600 h 3473450"/>
              <a:gd name="connsiteX24" fmla="*/ 3797300 w 3924300"/>
              <a:gd name="connsiteY24" fmla="*/ 2508250 h 3473450"/>
              <a:gd name="connsiteX25" fmla="*/ 3422650 w 3924300"/>
              <a:gd name="connsiteY25" fmla="*/ 2597150 h 3473450"/>
              <a:gd name="connsiteX26" fmla="*/ 3155950 w 3924300"/>
              <a:gd name="connsiteY26" fmla="*/ 2705100 h 3473450"/>
              <a:gd name="connsiteX27" fmla="*/ 3143250 w 3924300"/>
              <a:gd name="connsiteY27" fmla="*/ 2711450 h 3473450"/>
              <a:gd name="connsiteX28" fmla="*/ 3105150 w 3924300"/>
              <a:gd name="connsiteY28" fmla="*/ 2762250 h 3473450"/>
              <a:gd name="connsiteX29" fmla="*/ 3136900 w 3924300"/>
              <a:gd name="connsiteY29" fmla="*/ 2933700 h 3473450"/>
              <a:gd name="connsiteX30" fmla="*/ 2965450 w 3924300"/>
              <a:gd name="connsiteY30" fmla="*/ 3035300 h 3473450"/>
              <a:gd name="connsiteX31" fmla="*/ 2838450 w 3924300"/>
              <a:gd name="connsiteY31" fmla="*/ 3048000 h 3473450"/>
              <a:gd name="connsiteX32" fmla="*/ 2825750 w 3924300"/>
              <a:gd name="connsiteY32" fmla="*/ 3175000 h 3473450"/>
              <a:gd name="connsiteX33" fmla="*/ 2774950 w 3924300"/>
              <a:gd name="connsiteY33" fmla="*/ 3181350 h 3473450"/>
              <a:gd name="connsiteX34" fmla="*/ 2432050 w 3924300"/>
              <a:gd name="connsiteY34" fmla="*/ 3175000 h 3473450"/>
              <a:gd name="connsiteX35" fmla="*/ 2381250 w 3924300"/>
              <a:gd name="connsiteY35" fmla="*/ 3473450 h 3473450"/>
              <a:gd name="connsiteX36" fmla="*/ 2279650 w 3924300"/>
              <a:gd name="connsiteY36" fmla="*/ 3454400 h 3473450"/>
              <a:gd name="connsiteX37" fmla="*/ 2298700 w 3924300"/>
              <a:gd name="connsiteY37" fmla="*/ 3333750 h 3473450"/>
              <a:gd name="connsiteX38" fmla="*/ 2279650 w 3924300"/>
              <a:gd name="connsiteY38" fmla="*/ 2971800 h 3473450"/>
              <a:gd name="connsiteX39" fmla="*/ 2184400 w 3924300"/>
              <a:gd name="connsiteY39" fmla="*/ 2686050 h 3473450"/>
              <a:gd name="connsiteX40" fmla="*/ 2089150 w 3924300"/>
              <a:gd name="connsiteY40" fmla="*/ 2698750 h 3473450"/>
              <a:gd name="connsiteX41" fmla="*/ 1917700 w 3924300"/>
              <a:gd name="connsiteY41" fmla="*/ 2330450 h 3473450"/>
              <a:gd name="connsiteX42" fmla="*/ 1854200 w 3924300"/>
              <a:gd name="connsiteY42" fmla="*/ 2165350 h 3473450"/>
              <a:gd name="connsiteX43" fmla="*/ 1835150 w 3924300"/>
              <a:gd name="connsiteY43" fmla="*/ 1549400 h 3473450"/>
              <a:gd name="connsiteX44" fmla="*/ 1771650 w 3924300"/>
              <a:gd name="connsiteY44" fmla="*/ 1403350 h 3473450"/>
              <a:gd name="connsiteX45" fmla="*/ 1860550 w 3924300"/>
              <a:gd name="connsiteY45" fmla="*/ 1365250 h 3473450"/>
              <a:gd name="connsiteX46" fmla="*/ 1816100 w 3924300"/>
              <a:gd name="connsiteY46" fmla="*/ 1238250 h 3473450"/>
              <a:gd name="connsiteX47" fmla="*/ 1803400 w 3924300"/>
              <a:gd name="connsiteY47" fmla="*/ 1200150 h 3473450"/>
              <a:gd name="connsiteX48" fmla="*/ 476250 w 3924300"/>
              <a:gd name="connsiteY48" fmla="*/ 2000250 h 3473450"/>
              <a:gd name="connsiteX49" fmla="*/ 82550 w 3924300"/>
              <a:gd name="connsiteY49" fmla="*/ 2051050 h 3473450"/>
              <a:gd name="connsiteX0" fmla="*/ 76200 w 3924300"/>
              <a:gd name="connsiteY0" fmla="*/ 2025650 h 3473450"/>
              <a:gd name="connsiteX1" fmla="*/ 63500 w 3924300"/>
              <a:gd name="connsiteY1" fmla="*/ 1746250 h 3473450"/>
              <a:gd name="connsiteX2" fmla="*/ 88900 w 3924300"/>
              <a:gd name="connsiteY2" fmla="*/ 1720850 h 3473450"/>
              <a:gd name="connsiteX3" fmla="*/ 88900 w 3924300"/>
              <a:gd name="connsiteY3" fmla="*/ 1644650 h 3473450"/>
              <a:gd name="connsiteX4" fmla="*/ 44450 w 3924300"/>
              <a:gd name="connsiteY4" fmla="*/ 1619250 h 3473450"/>
              <a:gd name="connsiteX5" fmla="*/ 0 w 3924300"/>
              <a:gd name="connsiteY5" fmla="*/ 1270000 h 3473450"/>
              <a:gd name="connsiteX6" fmla="*/ 152400 w 3924300"/>
              <a:gd name="connsiteY6" fmla="*/ 1130300 h 3473450"/>
              <a:gd name="connsiteX7" fmla="*/ 946150 w 3924300"/>
              <a:gd name="connsiteY7" fmla="*/ 825500 h 3473450"/>
              <a:gd name="connsiteX8" fmla="*/ 1219200 w 3924300"/>
              <a:gd name="connsiteY8" fmla="*/ 647700 h 3473450"/>
              <a:gd name="connsiteX9" fmla="*/ 1549400 w 3924300"/>
              <a:gd name="connsiteY9" fmla="*/ 457200 h 3473450"/>
              <a:gd name="connsiteX10" fmla="*/ 1955800 w 3924300"/>
              <a:gd name="connsiteY10" fmla="*/ 317500 h 3473450"/>
              <a:gd name="connsiteX11" fmla="*/ 2171700 w 3924300"/>
              <a:gd name="connsiteY11" fmla="*/ 171450 h 3473450"/>
              <a:gd name="connsiteX12" fmla="*/ 2559050 w 3924300"/>
              <a:gd name="connsiteY12" fmla="*/ 0 h 3473450"/>
              <a:gd name="connsiteX13" fmla="*/ 2787650 w 3924300"/>
              <a:gd name="connsiteY13" fmla="*/ 19050 h 3473450"/>
              <a:gd name="connsiteX14" fmla="*/ 3924300 w 3924300"/>
              <a:gd name="connsiteY14" fmla="*/ 679450 h 3473450"/>
              <a:gd name="connsiteX15" fmla="*/ 3708400 w 3924300"/>
              <a:gd name="connsiteY15" fmla="*/ 736600 h 3473450"/>
              <a:gd name="connsiteX16" fmla="*/ 3524250 w 3924300"/>
              <a:gd name="connsiteY16" fmla="*/ 901700 h 3473450"/>
              <a:gd name="connsiteX17" fmla="*/ 3663950 w 3924300"/>
              <a:gd name="connsiteY17" fmla="*/ 1257300 h 3473450"/>
              <a:gd name="connsiteX18" fmla="*/ 3886200 w 3924300"/>
              <a:gd name="connsiteY18" fmla="*/ 1606550 h 3473450"/>
              <a:gd name="connsiteX19" fmla="*/ 3587750 w 3924300"/>
              <a:gd name="connsiteY19" fmla="*/ 1905000 h 3473450"/>
              <a:gd name="connsiteX20" fmla="*/ 3562350 w 3924300"/>
              <a:gd name="connsiteY20" fmla="*/ 1885950 h 3473450"/>
              <a:gd name="connsiteX21" fmla="*/ 3454400 w 3924300"/>
              <a:gd name="connsiteY21" fmla="*/ 1981200 h 3473450"/>
              <a:gd name="connsiteX22" fmla="*/ 3606800 w 3924300"/>
              <a:gd name="connsiteY22" fmla="*/ 2171700 h 3473450"/>
              <a:gd name="connsiteX23" fmla="*/ 3619500 w 3924300"/>
              <a:gd name="connsiteY23" fmla="*/ 2133600 h 3473450"/>
              <a:gd name="connsiteX24" fmla="*/ 3797300 w 3924300"/>
              <a:gd name="connsiteY24" fmla="*/ 2508250 h 3473450"/>
              <a:gd name="connsiteX25" fmla="*/ 3422650 w 3924300"/>
              <a:gd name="connsiteY25" fmla="*/ 2597150 h 3473450"/>
              <a:gd name="connsiteX26" fmla="*/ 3155950 w 3924300"/>
              <a:gd name="connsiteY26" fmla="*/ 2705100 h 3473450"/>
              <a:gd name="connsiteX27" fmla="*/ 3143250 w 3924300"/>
              <a:gd name="connsiteY27" fmla="*/ 2711450 h 3473450"/>
              <a:gd name="connsiteX28" fmla="*/ 3105150 w 3924300"/>
              <a:gd name="connsiteY28" fmla="*/ 2762250 h 3473450"/>
              <a:gd name="connsiteX29" fmla="*/ 3136900 w 3924300"/>
              <a:gd name="connsiteY29" fmla="*/ 2933700 h 3473450"/>
              <a:gd name="connsiteX30" fmla="*/ 2965450 w 3924300"/>
              <a:gd name="connsiteY30" fmla="*/ 3035300 h 3473450"/>
              <a:gd name="connsiteX31" fmla="*/ 2838450 w 3924300"/>
              <a:gd name="connsiteY31" fmla="*/ 3048000 h 3473450"/>
              <a:gd name="connsiteX32" fmla="*/ 2825750 w 3924300"/>
              <a:gd name="connsiteY32" fmla="*/ 3175000 h 3473450"/>
              <a:gd name="connsiteX33" fmla="*/ 2774950 w 3924300"/>
              <a:gd name="connsiteY33" fmla="*/ 3181350 h 3473450"/>
              <a:gd name="connsiteX34" fmla="*/ 2432050 w 3924300"/>
              <a:gd name="connsiteY34" fmla="*/ 3175000 h 3473450"/>
              <a:gd name="connsiteX35" fmla="*/ 2381250 w 3924300"/>
              <a:gd name="connsiteY35" fmla="*/ 3473450 h 3473450"/>
              <a:gd name="connsiteX36" fmla="*/ 2279650 w 3924300"/>
              <a:gd name="connsiteY36" fmla="*/ 3454400 h 3473450"/>
              <a:gd name="connsiteX37" fmla="*/ 2298700 w 3924300"/>
              <a:gd name="connsiteY37" fmla="*/ 3333750 h 3473450"/>
              <a:gd name="connsiteX38" fmla="*/ 2279650 w 3924300"/>
              <a:gd name="connsiteY38" fmla="*/ 2971800 h 3473450"/>
              <a:gd name="connsiteX39" fmla="*/ 2184400 w 3924300"/>
              <a:gd name="connsiteY39" fmla="*/ 2686050 h 3473450"/>
              <a:gd name="connsiteX40" fmla="*/ 2089150 w 3924300"/>
              <a:gd name="connsiteY40" fmla="*/ 2698750 h 3473450"/>
              <a:gd name="connsiteX41" fmla="*/ 1917700 w 3924300"/>
              <a:gd name="connsiteY41" fmla="*/ 2330450 h 3473450"/>
              <a:gd name="connsiteX42" fmla="*/ 1854200 w 3924300"/>
              <a:gd name="connsiteY42" fmla="*/ 2165350 h 3473450"/>
              <a:gd name="connsiteX43" fmla="*/ 1835150 w 3924300"/>
              <a:gd name="connsiteY43" fmla="*/ 1549400 h 3473450"/>
              <a:gd name="connsiteX44" fmla="*/ 1771650 w 3924300"/>
              <a:gd name="connsiteY44" fmla="*/ 1403350 h 3473450"/>
              <a:gd name="connsiteX45" fmla="*/ 1860550 w 3924300"/>
              <a:gd name="connsiteY45" fmla="*/ 1365250 h 3473450"/>
              <a:gd name="connsiteX46" fmla="*/ 1816100 w 3924300"/>
              <a:gd name="connsiteY46" fmla="*/ 1238250 h 3473450"/>
              <a:gd name="connsiteX47" fmla="*/ 1803400 w 3924300"/>
              <a:gd name="connsiteY47" fmla="*/ 1200150 h 3473450"/>
              <a:gd name="connsiteX48" fmla="*/ 476250 w 3924300"/>
              <a:gd name="connsiteY48" fmla="*/ 2000250 h 3473450"/>
              <a:gd name="connsiteX49" fmla="*/ 76200 w 3924300"/>
              <a:gd name="connsiteY49" fmla="*/ 2025650 h 3473450"/>
              <a:gd name="connsiteX0" fmla="*/ 76200 w 3924300"/>
              <a:gd name="connsiteY0" fmla="*/ 2025650 h 3473450"/>
              <a:gd name="connsiteX1" fmla="*/ 63500 w 3924300"/>
              <a:gd name="connsiteY1" fmla="*/ 1746250 h 3473450"/>
              <a:gd name="connsiteX2" fmla="*/ 88900 w 3924300"/>
              <a:gd name="connsiteY2" fmla="*/ 1720850 h 3473450"/>
              <a:gd name="connsiteX3" fmla="*/ 88900 w 3924300"/>
              <a:gd name="connsiteY3" fmla="*/ 1644650 h 3473450"/>
              <a:gd name="connsiteX4" fmla="*/ 44450 w 3924300"/>
              <a:gd name="connsiteY4" fmla="*/ 1619250 h 3473450"/>
              <a:gd name="connsiteX5" fmla="*/ 0 w 3924300"/>
              <a:gd name="connsiteY5" fmla="*/ 1270000 h 3473450"/>
              <a:gd name="connsiteX6" fmla="*/ 152400 w 3924300"/>
              <a:gd name="connsiteY6" fmla="*/ 1130300 h 3473450"/>
              <a:gd name="connsiteX7" fmla="*/ 946150 w 3924300"/>
              <a:gd name="connsiteY7" fmla="*/ 825500 h 3473450"/>
              <a:gd name="connsiteX8" fmla="*/ 1219200 w 3924300"/>
              <a:gd name="connsiteY8" fmla="*/ 647700 h 3473450"/>
              <a:gd name="connsiteX9" fmla="*/ 1549400 w 3924300"/>
              <a:gd name="connsiteY9" fmla="*/ 457200 h 3473450"/>
              <a:gd name="connsiteX10" fmla="*/ 1955800 w 3924300"/>
              <a:gd name="connsiteY10" fmla="*/ 317500 h 3473450"/>
              <a:gd name="connsiteX11" fmla="*/ 2171700 w 3924300"/>
              <a:gd name="connsiteY11" fmla="*/ 171450 h 3473450"/>
              <a:gd name="connsiteX12" fmla="*/ 2559050 w 3924300"/>
              <a:gd name="connsiteY12" fmla="*/ 0 h 3473450"/>
              <a:gd name="connsiteX13" fmla="*/ 2787650 w 3924300"/>
              <a:gd name="connsiteY13" fmla="*/ 19050 h 3473450"/>
              <a:gd name="connsiteX14" fmla="*/ 3924300 w 3924300"/>
              <a:gd name="connsiteY14" fmla="*/ 679450 h 3473450"/>
              <a:gd name="connsiteX15" fmla="*/ 3708400 w 3924300"/>
              <a:gd name="connsiteY15" fmla="*/ 736600 h 3473450"/>
              <a:gd name="connsiteX16" fmla="*/ 3524250 w 3924300"/>
              <a:gd name="connsiteY16" fmla="*/ 901700 h 3473450"/>
              <a:gd name="connsiteX17" fmla="*/ 3663950 w 3924300"/>
              <a:gd name="connsiteY17" fmla="*/ 1257300 h 3473450"/>
              <a:gd name="connsiteX18" fmla="*/ 3886200 w 3924300"/>
              <a:gd name="connsiteY18" fmla="*/ 1606550 h 3473450"/>
              <a:gd name="connsiteX19" fmla="*/ 3587750 w 3924300"/>
              <a:gd name="connsiteY19" fmla="*/ 1905000 h 3473450"/>
              <a:gd name="connsiteX20" fmla="*/ 3562350 w 3924300"/>
              <a:gd name="connsiteY20" fmla="*/ 1885950 h 3473450"/>
              <a:gd name="connsiteX21" fmla="*/ 3454400 w 3924300"/>
              <a:gd name="connsiteY21" fmla="*/ 1981200 h 3473450"/>
              <a:gd name="connsiteX22" fmla="*/ 3606800 w 3924300"/>
              <a:gd name="connsiteY22" fmla="*/ 2171700 h 3473450"/>
              <a:gd name="connsiteX23" fmla="*/ 3619500 w 3924300"/>
              <a:gd name="connsiteY23" fmla="*/ 2133600 h 3473450"/>
              <a:gd name="connsiteX24" fmla="*/ 3797300 w 3924300"/>
              <a:gd name="connsiteY24" fmla="*/ 2508250 h 3473450"/>
              <a:gd name="connsiteX25" fmla="*/ 3422650 w 3924300"/>
              <a:gd name="connsiteY25" fmla="*/ 2597150 h 3473450"/>
              <a:gd name="connsiteX26" fmla="*/ 3155950 w 3924300"/>
              <a:gd name="connsiteY26" fmla="*/ 2705100 h 3473450"/>
              <a:gd name="connsiteX27" fmla="*/ 3143250 w 3924300"/>
              <a:gd name="connsiteY27" fmla="*/ 2711450 h 3473450"/>
              <a:gd name="connsiteX28" fmla="*/ 3105150 w 3924300"/>
              <a:gd name="connsiteY28" fmla="*/ 2762250 h 3473450"/>
              <a:gd name="connsiteX29" fmla="*/ 3136900 w 3924300"/>
              <a:gd name="connsiteY29" fmla="*/ 2933700 h 3473450"/>
              <a:gd name="connsiteX30" fmla="*/ 2965450 w 3924300"/>
              <a:gd name="connsiteY30" fmla="*/ 3035300 h 3473450"/>
              <a:gd name="connsiteX31" fmla="*/ 2838450 w 3924300"/>
              <a:gd name="connsiteY31" fmla="*/ 3048000 h 3473450"/>
              <a:gd name="connsiteX32" fmla="*/ 2870200 w 3924300"/>
              <a:gd name="connsiteY32" fmla="*/ 3155950 h 3473450"/>
              <a:gd name="connsiteX33" fmla="*/ 2774950 w 3924300"/>
              <a:gd name="connsiteY33" fmla="*/ 3181350 h 3473450"/>
              <a:gd name="connsiteX34" fmla="*/ 2432050 w 3924300"/>
              <a:gd name="connsiteY34" fmla="*/ 3175000 h 3473450"/>
              <a:gd name="connsiteX35" fmla="*/ 2381250 w 3924300"/>
              <a:gd name="connsiteY35" fmla="*/ 3473450 h 3473450"/>
              <a:gd name="connsiteX36" fmla="*/ 2279650 w 3924300"/>
              <a:gd name="connsiteY36" fmla="*/ 3454400 h 3473450"/>
              <a:gd name="connsiteX37" fmla="*/ 2298700 w 3924300"/>
              <a:gd name="connsiteY37" fmla="*/ 3333750 h 3473450"/>
              <a:gd name="connsiteX38" fmla="*/ 2279650 w 3924300"/>
              <a:gd name="connsiteY38" fmla="*/ 2971800 h 3473450"/>
              <a:gd name="connsiteX39" fmla="*/ 2184400 w 3924300"/>
              <a:gd name="connsiteY39" fmla="*/ 2686050 h 3473450"/>
              <a:gd name="connsiteX40" fmla="*/ 2089150 w 3924300"/>
              <a:gd name="connsiteY40" fmla="*/ 2698750 h 3473450"/>
              <a:gd name="connsiteX41" fmla="*/ 1917700 w 3924300"/>
              <a:gd name="connsiteY41" fmla="*/ 2330450 h 3473450"/>
              <a:gd name="connsiteX42" fmla="*/ 1854200 w 3924300"/>
              <a:gd name="connsiteY42" fmla="*/ 2165350 h 3473450"/>
              <a:gd name="connsiteX43" fmla="*/ 1835150 w 3924300"/>
              <a:gd name="connsiteY43" fmla="*/ 1549400 h 3473450"/>
              <a:gd name="connsiteX44" fmla="*/ 1771650 w 3924300"/>
              <a:gd name="connsiteY44" fmla="*/ 1403350 h 3473450"/>
              <a:gd name="connsiteX45" fmla="*/ 1860550 w 3924300"/>
              <a:gd name="connsiteY45" fmla="*/ 1365250 h 3473450"/>
              <a:gd name="connsiteX46" fmla="*/ 1816100 w 3924300"/>
              <a:gd name="connsiteY46" fmla="*/ 1238250 h 3473450"/>
              <a:gd name="connsiteX47" fmla="*/ 1803400 w 3924300"/>
              <a:gd name="connsiteY47" fmla="*/ 1200150 h 3473450"/>
              <a:gd name="connsiteX48" fmla="*/ 476250 w 3924300"/>
              <a:gd name="connsiteY48" fmla="*/ 2000250 h 3473450"/>
              <a:gd name="connsiteX49" fmla="*/ 76200 w 3924300"/>
              <a:gd name="connsiteY49" fmla="*/ 2025650 h 3473450"/>
              <a:gd name="connsiteX0" fmla="*/ 76200 w 3924300"/>
              <a:gd name="connsiteY0" fmla="*/ 2025650 h 3473450"/>
              <a:gd name="connsiteX1" fmla="*/ 63500 w 3924300"/>
              <a:gd name="connsiteY1" fmla="*/ 1746250 h 3473450"/>
              <a:gd name="connsiteX2" fmla="*/ 88900 w 3924300"/>
              <a:gd name="connsiteY2" fmla="*/ 1720850 h 3473450"/>
              <a:gd name="connsiteX3" fmla="*/ 88900 w 3924300"/>
              <a:gd name="connsiteY3" fmla="*/ 1644650 h 3473450"/>
              <a:gd name="connsiteX4" fmla="*/ 44450 w 3924300"/>
              <a:gd name="connsiteY4" fmla="*/ 1619250 h 3473450"/>
              <a:gd name="connsiteX5" fmla="*/ 0 w 3924300"/>
              <a:gd name="connsiteY5" fmla="*/ 1270000 h 3473450"/>
              <a:gd name="connsiteX6" fmla="*/ 152400 w 3924300"/>
              <a:gd name="connsiteY6" fmla="*/ 1130300 h 3473450"/>
              <a:gd name="connsiteX7" fmla="*/ 946150 w 3924300"/>
              <a:gd name="connsiteY7" fmla="*/ 825500 h 3473450"/>
              <a:gd name="connsiteX8" fmla="*/ 1219200 w 3924300"/>
              <a:gd name="connsiteY8" fmla="*/ 647700 h 3473450"/>
              <a:gd name="connsiteX9" fmla="*/ 1549400 w 3924300"/>
              <a:gd name="connsiteY9" fmla="*/ 457200 h 3473450"/>
              <a:gd name="connsiteX10" fmla="*/ 1955800 w 3924300"/>
              <a:gd name="connsiteY10" fmla="*/ 317500 h 3473450"/>
              <a:gd name="connsiteX11" fmla="*/ 2171700 w 3924300"/>
              <a:gd name="connsiteY11" fmla="*/ 171450 h 3473450"/>
              <a:gd name="connsiteX12" fmla="*/ 2559050 w 3924300"/>
              <a:gd name="connsiteY12" fmla="*/ 0 h 3473450"/>
              <a:gd name="connsiteX13" fmla="*/ 2787650 w 3924300"/>
              <a:gd name="connsiteY13" fmla="*/ 19050 h 3473450"/>
              <a:gd name="connsiteX14" fmla="*/ 3924300 w 3924300"/>
              <a:gd name="connsiteY14" fmla="*/ 679450 h 3473450"/>
              <a:gd name="connsiteX15" fmla="*/ 3708400 w 3924300"/>
              <a:gd name="connsiteY15" fmla="*/ 736600 h 3473450"/>
              <a:gd name="connsiteX16" fmla="*/ 3524250 w 3924300"/>
              <a:gd name="connsiteY16" fmla="*/ 901700 h 3473450"/>
              <a:gd name="connsiteX17" fmla="*/ 3663950 w 3924300"/>
              <a:gd name="connsiteY17" fmla="*/ 1257300 h 3473450"/>
              <a:gd name="connsiteX18" fmla="*/ 3886200 w 3924300"/>
              <a:gd name="connsiteY18" fmla="*/ 1606550 h 3473450"/>
              <a:gd name="connsiteX19" fmla="*/ 3587750 w 3924300"/>
              <a:gd name="connsiteY19" fmla="*/ 1905000 h 3473450"/>
              <a:gd name="connsiteX20" fmla="*/ 3562350 w 3924300"/>
              <a:gd name="connsiteY20" fmla="*/ 1885950 h 3473450"/>
              <a:gd name="connsiteX21" fmla="*/ 3454400 w 3924300"/>
              <a:gd name="connsiteY21" fmla="*/ 1981200 h 3473450"/>
              <a:gd name="connsiteX22" fmla="*/ 3606800 w 3924300"/>
              <a:gd name="connsiteY22" fmla="*/ 2171700 h 3473450"/>
              <a:gd name="connsiteX23" fmla="*/ 3619500 w 3924300"/>
              <a:gd name="connsiteY23" fmla="*/ 2133600 h 3473450"/>
              <a:gd name="connsiteX24" fmla="*/ 3797300 w 3924300"/>
              <a:gd name="connsiteY24" fmla="*/ 2508250 h 3473450"/>
              <a:gd name="connsiteX25" fmla="*/ 3422650 w 3924300"/>
              <a:gd name="connsiteY25" fmla="*/ 2597150 h 3473450"/>
              <a:gd name="connsiteX26" fmla="*/ 3155950 w 3924300"/>
              <a:gd name="connsiteY26" fmla="*/ 2705100 h 3473450"/>
              <a:gd name="connsiteX27" fmla="*/ 3143250 w 3924300"/>
              <a:gd name="connsiteY27" fmla="*/ 2711450 h 3473450"/>
              <a:gd name="connsiteX28" fmla="*/ 3105150 w 3924300"/>
              <a:gd name="connsiteY28" fmla="*/ 2762250 h 3473450"/>
              <a:gd name="connsiteX29" fmla="*/ 3130550 w 3924300"/>
              <a:gd name="connsiteY29" fmla="*/ 2901950 h 3473450"/>
              <a:gd name="connsiteX30" fmla="*/ 2965450 w 3924300"/>
              <a:gd name="connsiteY30" fmla="*/ 3035300 h 3473450"/>
              <a:gd name="connsiteX31" fmla="*/ 2838450 w 3924300"/>
              <a:gd name="connsiteY31" fmla="*/ 3048000 h 3473450"/>
              <a:gd name="connsiteX32" fmla="*/ 2870200 w 3924300"/>
              <a:gd name="connsiteY32" fmla="*/ 3155950 h 3473450"/>
              <a:gd name="connsiteX33" fmla="*/ 2774950 w 3924300"/>
              <a:gd name="connsiteY33" fmla="*/ 3181350 h 3473450"/>
              <a:gd name="connsiteX34" fmla="*/ 2432050 w 3924300"/>
              <a:gd name="connsiteY34" fmla="*/ 3175000 h 3473450"/>
              <a:gd name="connsiteX35" fmla="*/ 2381250 w 3924300"/>
              <a:gd name="connsiteY35" fmla="*/ 3473450 h 3473450"/>
              <a:gd name="connsiteX36" fmla="*/ 2279650 w 3924300"/>
              <a:gd name="connsiteY36" fmla="*/ 3454400 h 3473450"/>
              <a:gd name="connsiteX37" fmla="*/ 2298700 w 3924300"/>
              <a:gd name="connsiteY37" fmla="*/ 3333750 h 3473450"/>
              <a:gd name="connsiteX38" fmla="*/ 2279650 w 3924300"/>
              <a:gd name="connsiteY38" fmla="*/ 2971800 h 3473450"/>
              <a:gd name="connsiteX39" fmla="*/ 2184400 w 3924300"/>
              <a:gd name="connsiteY39" fmla="*/ 2686050 h 3473450"/>
              <a:gd name="connsiteX40" fmla="*/ 2089150 w 3924300"/>
              <a:gd name="connsiteY40" fmla="*/ 2698750 h 3473450"/>
              <a:gd name="connsiteX41" fmla="*/ 1917700 w 3924300"/>
              <a:gd name="connsiteY41" fmla="*/ 2330450 h 3473450"/>
              <a:gd name="connsiteX42" fmla="*/ 1854200 w 3924300"/>
              <a:gd name="connsiteY42" fmla="*/ 2165350 h 3473450"/>
              <a:gd name="connsiteX43" fmla="*/ 1835150 w 3924300"/>
              <a:gd name="connsiteY43" fmla="*/ 1549400 h 3473450"/>
              <a:gd name="connsiteX44" fmla="*/ 1771650 w 3924300"/>
              <a:gd name="connsiteY44" fmla="*/ 1403350 h 3473450"/>
              <a:gd name="connsiteX45" fmla="*/ 1860550 w 3924300"/>
              <a:gd name="connsiteY45" fmla="*/ 1365250 h 3473450"/>
              <a:gd name="connsiteX46" fmla="*/ 1816100 w 3924300"/>
              <a:gd name="connsiteY46" fmla="*/ 1238250 h 3473450"/>
              <a:gd name="connsiteX47" fmla="*/ 1803400 w 3924300"/>
              <a:gd name="connsiteY47" fmla="*/ 1200150 h 3473450"/>
              <a:gd name="connsiteX48" fmla="*/ 476250 w 3924300"/>
              <a:gd name="connsiteY48" fmla="*/ 2000250 h 3473450"/>
              <a:gd name="connsiteX49" fmla="*/ 76200 w 3924300"/>
              <a:gd name="connsiteY49" fmla="*/ 2025650 h 3473450"/>
              <a:gd name="connsiteX0" fmla="*/ 76200 w 3924300"/>
              <a:gd name="connsiteY0" fmla="*/ 2025650 h 3473450"/>
              <a:gd name="connsiteX1" fmla="*/ 63500 w 3924300"/>
              <a:gd name="connsiteY1" fmla="*/ 1746250 h 3473450"/>
              <a:gd name="connsiteX2" fmla="*/ 88900 w 3924300"/>
              <a:gd name="connsiteY2" fmla="*/ 1720850 h 3473450"/>
              <a:gd name="connsiteX3" fmla="*/ 88900 w 3924300"/>
              <a:gd name="connsiteY3" fmla="*/ 1644650 h 3473450"/>
              <a:gd name="connsiteX4" fmla="*/ 44450 w 3924300"/>
              <a:gd name="connsiteY4" fmla="*/ 1619250 h 3473450"/>
              <a:gd name="connsiteX5" fmla="*/ 0 w 3924300"/>
              <a:gd name="connsiteY5" fmla="*/ 1270000 h 3473450"/>
              <a:gd name="connsiteX6" fmla="*/ 152400 w 3924300"/>
              <a:gd name="connsiteY6" fmla="*/ 1130300 h 3473450"/>
              <a:gd name="connsiteX7" fmla="*/ 946150 w 3924300"/>
              <a:gd name="connsiteY7" fmla="*/ 825500 h 3473450"/>
              <a:gd name="connsiteX8" fmla="*/ 1219200 w 3924300"/>
              <a:gd name="connsiteY8" fmla="*/ 647700 h 3473450"/>
              <a:gd name="connsiteX9" fmla="*/ 1549400 w 3924300"/>
              <a:gd name="connsiteY9" fmla="*/ 457200 h 3473450"/>
              <a:gd name="connsiteX10" fmla="*/ 1955800 w 3924300"/>
              <a:gd name="connsiteY10" fmla="*/ 317500 h 3473450"/>
              <a:gd name="connsiteX11" fmla="*/ 2171700 w 3924300"/>
              <a:gd name="connsiteY11" fmla="*/ 171450 h 3473450"/>
              <a:gd name="connsiteX12" fmla="*/ 2559050 w 3924300"/>
              <a:gd name="connsiteY12" fmla="*/ 0 h 3473450"/>
              <a:gd name="connsiteX13" fmla="*/ 2787650 w 3924300"/>
              <a:gd name="connsiteY13" fmla="*/ 19050 h 3473450"/>
              <a:gd name="connsiteX14" fmla="*/ 3924300 w 3924300"/>
              <a:gd name="connsiteY14" fmla="*/ 679450 h 3473450"/>
              <a:gd name="connsiteX15" fmla="*/ 3708400 w 3924300"/>
              <a:gd name="connsiteY15" fmla="*/ 736600 h 3473450"/>
              <a:gd name="connsiteX16" fmla="*/ 3524250 w 3924300"/>
              <a:gd name="connsiteY16" fmla="*/ 901700 h 3473450"/>
              <a:gd name="connsiteX17" fmla="*/ 3663950 w 3924300"/>
              <a:gd name="connsiteY17" fmla="*/ 1257300 h 3473450"/>
              <a:gd name="connsiteX18" fmla="*/ 3886200 w 3924300"/>
              <a:gd name="connsiteY18" fmla="*/ 1606550 h 3473450"/>
              <a:gd name="connsiteX19" fmla="*/ 3587750 w 3924300"/>
              <a:gd name="connsiteY19" fmla="*/ 1905000 h 3473450"/>
              <a:gd name="connsiteX20" fmla="*/ 3562350 w 3924300"/>
              <a:gd name="connsiteY20" fmla="*/ 1885950 h 3473450"/>
              <a:gd name="connsiteX21" fmla="*/ 3454400 w 3924300"/>
              <a:gd name="connsiteY21" fmla="*/ 1981200 h 3473450"/>
              <a:gd name="connsiteX22" fmla="*/ 3606800 w 3924300"/>
              <a:gd name="connsiteY22" fmla="*/ 2171700 h 3473450"/>
              <a:gd name="connsiteX23" fmla="*/ 3619500 w 3924300"/>
              <a:gd name="connsiteY23" fmla="*/ 2133600 h 3473450"/>
              <a:gd name="connsiteX24" fmla="*/ 3797300 w 3924300"/>
              <a:gd name="connsiteY24" fmla="*/ 2508250 h 3473450"/>
              <a:gd name="connsiteX25" fmla="*/ 3422650 w 3924300"/>
              <a:gd name="connsiteY25" fmla="*/ 2597150 h 3473450"/>
              <a:gd name="connsiteX26" fmla="*/ 3155950 w 3924300"/>
              <a:gd name="connsiteY26" fmla="*/ 2705100 h 3473450"/>
              <a:gd name="connsiteX27" fmla="*/ 3143250 w 3924300"/>
              <a:gd name="connsiteY27" fmla="*/ 2711450 h 3473450"/>
              <a:gd name="connsiteX28" fmla="*/ 3105150 w 3924300"/>
              <a:gd name="connsiteY28" fmla="*/ 2762250 h 3473450"/>
              <a:gd name="connsiteX29" fmla="*/ 3130550 w 3924300"/>
              <a:gd name="connsiteY29" fmla="*/ 2901950 h 3473450"/>
              <a:gd name="connsiteX30" fmla="*/ 2965450 w 3924300"/>
              <a:gd name="connsiteY30" fmla="*/ 3009900 h 3473450"/>
              <a:gd name="connsiteX31" fmla="*/ 2838450 w 3924300"/>
              <a:gd name="connsiteY31" fmla="*/ 3048000 h 3473450"/>
              <a:gd name="connsiteX32" fmla="*/ 2870200 w 3924300"/>
              <a:gd name="connsiteY32" fmla="*/ 3155950 h 3473450"/>
              <a:gd name="connsiteX33" fmla="*/ 2774950 w 3924300"/>
              <a:gd name="connsiteY33" fmla="*/ 3181350 h 3473450"/>
              <a:gd name="connsiteX34" fmla="*/ 2432050 w 3924300"/>
              <a:gd name="connsiteY34" fmla="*/ 3175000 h 3473450"/>
              <a:gd name="connsiteX35" fmla="*/ 2381250 w 3924300"/>
              <a:gd name="connsiteY35" fmla="*/ 3473450 h 3473450"/>
              <a:gd name="connsiteX36" fmla="*/ 2279650 w 3924300"/>
              <a:gd name="connsiteY36" fmla="*/ 3454400 h 3473450"/>
              <a:gd name="connsiteX37" fmla="*/ 2298700 w 3924300"/>
              <a:gd name="connsiteY37" fmla="*/ 3333750 h 3473450"/>
              <a:gd name="connsiteX38" fmla="*/ 2279650 w 3924300"/>
              <a:gd name="connsiteY38" fmla="*/ 2971800 h 3473450"/>
              <a:gd name="connsiteX39" fmla="*/ 2184400 w 3924300"/>
              <a:gd name="connsiteY39" fmla="*/ 2686050 h 3473450"/>
              <a:gd name="connsiteX40" fmla="*/ 2089150 w 3924300"/>
              <a:gd name="connsiteY40" fmla="*/ 2698750 h 3473450"/>
              <a:gd name="connsiteX41" fmla="*/ 1917700 w 3924300"/>
              <a:gd name="connsiteY41" fmla="*/ 2330450 h 3473450"/>
              <a:gd name="connsiteX42" fmla="*/ 1854200 w 3924300"/>
              <a:gd name="connsiteY42" fmla="*/ 2165350 h 3473450"/>
              <a:gd name="connsiteX43" fmla="*/ 1835150 w 3924300"/>
              <a:gd name="connsiteY43" fmla="*/ 1549400 h 3473450"/>
              <a:gd name="connsiteX44" fmla="*/ 1771650 w 3924300"/>
              <a:gd name="connsiteY44" fmla="*/ 1403350 h 3473450"/>
              <a:gd name="connsiteX45" fmla="*/ 1860550 w 3924300"/>
              <a:gd name="connsiteY45" fmla="*/ 1365250 h 3473450"/>
              <a:gd name="connsiteX46" fmla="*/ 1816100 w 3924300"/>
              <a:gd name="connsiteY46" fmla="*/ 1238250 h 3473450"/>
              <a:gd name="connsiteX47" fmla="*/ 1803400 w 3924300"/>
              <a:gd name="connsiteY47" fmla="*/ 1200150 h 3473450"/>
              <a:gd name="connsiteX48" fmla="*/ 476250 w 3924300"/>
              <a:gd name="connsiteY48" fmla="*/ 2000250 h 3473450"/>
              <a:gd name="connsiteX49" fmla="*/ 76200 w 3924300"/>
              <a:gd name="connsiteY49" fmla="*/ 2025650 h 3473450"/>
              <a:gd name="connsiteX0" fmla="*/ 76200 w 3924300"/>
              <a:gd name="connsiteY0" fmla="*/ 2025650 h 3473450"/>
              <a:gd name="connsiteX1" fmla="*/ 63500 w 3924300"/>
              <a:gd name="connsiteY1" fmla="*/ 1746250 h 3473450"/>
              <a:gd name="connsiteX2" fmla="*/ 88900 w 3924300"/>
              <a:gd name="connsiteY2" fmla="*/ 1720850 h 3473450"/>
              <a:gd name="connsiteX3" fmla="*/ 88900 w 3924300"/>
              <a:gd name="connsiteY3" fmla="*/ 1644650 h 3473450"/>
              <a:gd name="connsiteX4" fmla="*/ 44450 w 3924300"/>
              <a:gd name="connsiteY4" fmla="*/ 1619250 h 3473450"/>
              <a:gd name="connsiteX5" fmla="*/ 0 w 3924300"/>
              <a:gd name="connsiteY5" fmla="*/ 1270000 h 3473450"/>
              <a:gd name="connsiteX6" fmla="*/ 152400 w 3924300"/>
              <a:gd name="connsiteY6" fmla="*/ 1130300 h 3473450"/>
              <a:gd name="connsiteX7" fmla="*/ 946150 w 3924300"/>
              <a:gd name="connsiteY7" fmla="*/ 825500 h 3473450"/>
              <a:gd name="connsiteX8" fmla="*/ 1219200 w 3924300"/>
              <a:gd name="connsiteY8" fmla="*/ 647700 h 3473450"/>
              <a:gd name="connsiteX9" fmla="*/ 1549400 w 3924300"/>
              <a:gd name="connsiteY9" fmla="*/ 457200 h 3473450"/>
              <a:gd name="connsiteX10" fmla="*/ 1955800 w 3924300"/>
              <a:gd name="connsiteY10" fmla="*/ 317500 h 3473450"/>
              <a:gd name="connsiteX11" fmla="*/ 2171700 w 3924300"/>
              <a:gd name="connsiteY11" fmla="*/ 171450 h 3473450"/>
              <a:gd name="connsiteX12" fmla="*/ 2559050 w 3924300"/>
              <a:gd name="connsiteY12" fmla="*/ 0 h 3473450"/>
              <a:gd name="connsiteX13" fmla="*/ 2787650 w 3924300"/>
              <a:gd name="connsiteY13" fmla="*/ 19050 h 3473450"/>
              <a:gd name="connsiteX14" fmla="*/ 3924300 w 3924300"/>
              <a:gd name="connsiteY14" fmla="*/ 679450 h 3473450"/>
              <a:gd name="connsiteX15" fmla="*/ 3708400 w 3924300"/>
              <a:gd name="connsiteY15" fmla="*/ 736600 h 3473450"/>
              <a:gd name="connsiteX16" fmla="*/ 3524250 w 3924300"/>
              <a:gd name="connsiteY16" fmla="*/ 901700 h 3473450"/>
              <a:gd name="connsiteX17" fmla="*/ 3663950 w 3924300"/>
              <a:gd name="connsiteY17" fmla="*/ 1257300 h 3473450"/>
              <a:gd name="connsiteX18" fmla="*/ 3886200 w 3924300"/>
              <a:gd name="connsiteY18" fmla="*/ 1606550 h 3473450"/>
              <a:gd name="connsiteX19" fmla="*/ 3587750 w 3924300"/>
              <a:gd name="connsiteY19" fmla="*/ 1905000 h 3473450"/>
              <a:gd name="connsiteX20" fmla="*/ 3562350 w 3924300"/>
              <a:gd name="connsiteY20" fmla="*/ 1885950 h 3473450"/>
              <a:gd name="connsiteX21" fmla="*/ 3454400 w 3924300"/>
              <a:gd name="connsiteY21" fmla="*/ 1981200 h 3473450"/>
              <a:gd name="connsiteX22" fmla="*/ 3606800 w 3924300"/>
              <a:gd name="connsiteY22" fmla="*/ 2171700 h 3473450"/>
              <a:gd name="connsiteX23" fmla="*/ 3619500 w 3924300"/>
              <a:gd name="connsiteY23" fmla="*/ 2133600 h 3473450"/>
              <a:gd name="connsiteX24" fmla="*/ 3797300 w 3924300"/>
              <a:gd name="connsiteY24" fmla="*/ 2508250 h 3473450"/>
              <a:gd name="connsiteX25" fmla="*/ 3422650 w 3924300"/>
              <a:gd name="connsiteY25" fmla="*/ 2597150 h 3473450"/>
              <a:gd name="connsiteX26" fmla="*/ 3155950 w 3924300"/>
              <a:gd name="connsiteY26" fmla="*/ 2705100 h 3473450"/>
              <a:gd name="connsiteX27" fmla="*/ 3143250 w 3924300"/>
              <a:gd name="connsiteY27" fmla="*/ 2711450 h 3473450"/>
              <a:gd name="connsiteX28" fmla="*/ 3105150 w 3924300"/>
              <a:gd name="connsiteY28" fmla="*/ 2762250 h 3473450"/>
              <a:gd name="connsiteX29" fmla="*/ 3130550 w 3924300"/>
              <a:gd name="connsiteY29" fmla="*/ 2901950 h 3473450"/>
              <a:gd name="connsiteX30" fmla="*/ 2965450 w 3924300"/>
              <a:gd name="connsiteY30" fmla="*/ 3009900 h 3473450"/>
              <a:gd name="connsiteX31" fmla="*/ 2838450 w 3924300"/>
              <a:gd name="connsiteY31" fmla="*/ 3048000 h 3473450"/>
              <a:gd name="connsiteX32" fmla="*/ 2870200 w 3924300"/>
              <a:gd name="connsiteY32" fmla="*/ 3155950 h 3473450"/>
              <a:gd name="connsiteX33" fmla="*/ 2774950 w 3924300"/>
              <a:gd name="connsiteY33" fmla="*/ 3181350 h 3473450"/>
              <a:gd name="connsiteX34" fmla="*/ 2432050 w 3924300"/>
              <a:gd name="connsiteY34" fmla="*/ 3175000 h 3473450"/>
              <a:gd name="connsiteX35" fmla="*/ 2381250 w 3924300"/>
              <a:gd name="connsiteY35" fmla="*/ 3473450 h 3473450"/>
              <a:gd name="connsiteX36" fmla="*/ 2279650 w 3924300"/>
              <a:gd name="connsiteY36" fmla="*/ 3454400 h 3473450"/>
              <a:gd name="connsiteX37" fmla="*/ 2298700 w 3924300"/>
              <a:gd name="connsiteY37" fmla="*/ 3333750 h 3473450"/>
              <a:gd name="connsiteX38" fmla="*/ 2279650 w 3924300"/>
              <a:gd name="connsiteY38" fmla="*/ 2971800 h 3473450"/>
              <a:gd name="connsiteX39" fmla="*/ 2184400 w 3924300"/>
              <a:gd name="connsiteY39" fmla="*/ 2686050 h 3473450"/>
              <a:gd name="connsiteX40" fmla="*/ 2089150 w 3924300"/>
              <a:gd name="connsiteY40" fmla="*/ 2698750 h 3473450"/>
              <a:gd name="connsiteX41" fmla="*/ 1917700 w 3924300"/>
              <a:gd name="connsiteY41" fmla="*/ 2330450 h 3473450"/>
              <a:gd name="connsiteX42" fmla="*/ 1854200 w 3924300"/>
              <a:gd name="connsiteY42" fmla="*/ 2165350 h 3473450"/>
              <a:gd name="connsiteX43" fmla="*/ 1835150 w 3924300"/>
              <a:gd name="connsiteY43" fmla="*/ 1549400 h 3473450"/>
              <a:gd name="connsiteX44" fmla="*/ 1771650 w 3924300"/>
              <a:gd name="connsiteY44" fmla="*/ 1403350 h 3473450"/>
              <a:gd name="connsiteX45" fmla="*/ 1860550 w 3924300"/>
              <a:gd name="connsiteY45" fmla="*/ 1365250 h 3473450"/>
              <a:gd name="connsiteX46" fmla="*/ 1816100 w 3924300"/>
              <a:gd name="connsiteY46" fmla="*/ 1238250 h 3473450"/>
              <a:gd name="connsiteX47" fmla="*/ 1803400 w 3924300"/>
              <a:gd name="connsiteY47" fmla="*/ 1200150 h 3473450"/>
              <a:gd name="connsiteX48" fmla="*/ 476250 w 3924300"/>
              <a:gd name="connsiteY48" fmla="*/ 2000250 h 3473450"/>
              <a:gd name="connsiteX49" fmla="*/ 76200 w 3924300"/>
              <a:gd name="connsiteY49" fmla="*/ 2025650 h 3473450"/>
              <a:gd name="connsiteX0" fmla="*/ 76200 w 3924300"/>
              <a:gd name="connsiteY0" fmla="*/ 2025650 h 3473450"/>
              <a:gd name="connsiteX1" fmla="*/ 63500 w 3924300"/>
              <a:gd name="connsiteY1" fmla="*/ 1746250 h 3473450"/>
              <a:gd name="connsiteX2" fmla="*/ 88900 w 3924300"/>
              <a:gd name="connsiteY2" fmla="*/ 1720850 h 3473450"/>
              <a:gd name="connsiteX3" fmla="*/ 88900 w 3924300"/>
              <a:gd name="connsiteY3" fmla="*/ 1644650 h 3473450"/>
              <a:gd name="connsiteX4" fmla="*/ 44450 w 3924300"/>
              <a:gd name="connsiteY4" fmla="*/ 1619250 h 3473450"/>
              <a:gd name="connsiteX5" fmla="*/ 0 w 3924300"/>
              <a:gd name="connsiteY5" fmla="*/ 1270000 h 3473450"/>
              <a:gd name="connsiteX6" fmla="*/ 152400 w 3924300"/>
              <a:gd name="connsiteY6" fmla="*/ 1130300 h 3473450"/>
              <a:gd name="connsiteX7" fmla="*/ 946150 w 3924300"/>
              <a:gd name="connsiteY7" fmla="*/ 825500 h 3473450"/>
              <a:gd name="connsiteX8" fmla="*/ 1219200 w 3924300"/>
              <a:gd name="connsiteY8" fmla="*/ 647700 h 3473450"/>
              <a:gd name="connsiteX9" fmla="*/ 1549400 w 3924300"/>
              <a:gd name="connsiteY9" fmla="*/ 457200 h 3473450"/>
              <a:gd name="connsiteX10" fmla="*/ 1955800 w 3924300"/>
              <a:gd name="connsiteY10" fmla="*/ 317500 h 3473450"/>
              <a:gd name="connsiteX11" fmla="*/ 2171700 w 3924300"/>
              <a:gd name="connsiteY11" fmla="*/ 171450 h 3473450"/>
              <a:gd name="connsiteX12" fmla="*/ 2559050 w 3924300"/>
              <a:gd name="connsiteY12" fmla="*/ 0 h 3473450"/>
              <a:gd name="connsiteX13" fmla="*/ 2787650 w 3924300"/>
              <a:gd name="connsiteY13" fmla="*/ 19050 h 3473450"/>
              <a:gd name="connsiteX14" fmla="*/ 3924300 w 3924300"/>
              <a:gd name="connsiteY14" fmla="*/ 679450 h 3473450"/>
              <a:gd name="connsiteX15" fmla="*/ 3708400 w 3924300"/>
              <a:gd name="connsiteY15" fmla="*/ 736600 h 3473450"/>
              <a:gd name="connsiteX16" fmla="*/ 3524250 w 3924300"/>
              <a:gd name="connsiteY16" fmla="*/ 901700 h 3473450"/>
              <a:gd name="connsiteX17" fmla="*/ 3663950 w 3924300"/>
              <a:gd name="connsiteY17" fmla="*/ 1257300 h 3473450"/>
              <a:gd name="connsiteX18" fmla="*/ 3886200 w 3924300"/>
              <a:gd name="connsiteY18" fmla="*/ 1606550 h 3473450"/>
              <a:gd name="connsiteX19" fmla="*/ 3587750 w 3924300"/>
              <a:gd name="connsiteY19" fmla="*/ 1905000 h 3473450"/>
              <a:gd name="connsiteX20" fmla="*/ 3562350 w 3924300"/>
              <a:gd name="connsiteY20" fmla="*/ 1885950 h 3473450"/>
              <a:gd name="connsiteX21" fmla="*/ 3454400 w 3924300"/>
              <a:gd name="connsiteY21" fmla="*/ 1981200 h 3473450"/>
              <a:gd name="connsiteX22" fmla="*/ 3606800 w 3924300"/>
              <a:gd name="connsiteY22" fmla="*/ 2171700 h 3473450"/>
              <a:gd name="connsiteX23" fmla="*/ 3619500 w 3924300"/>
              <a:gd name="connsiteY23" fmla="*/ 2133600 h 3473450"/>
              <a:gd name="connsiteX24" fmla="*/ 3797300 w 3924300"/>
              <a:gd name="connsiteY24" fmla="*/ 2508250 h 3473450"/>
              <a:gd name="connsiteX25" fmla="*/ 3422650 w 3924300"/>
              <a:gd name="connsiteY25" fmla="*/ 2597150 h 3473450"/>
              <a:gd name="connsiteX26" fmla="*/ 3155950 w 3924300"/>
              <a:gd name="connsiteY26" fmla="*/ 2705100 h 3473450"/>
              <a:gd name="connsiteX27" fmla="*/ 3143250 w 3924300"/>
              <a:gd name="connsiteY27" fmla="*/ 2711450 h 3473450"/>
              <a:gd name="connsiteX28" fmla="*/ 3105150 w 3924300"/>
              <a:gd name="connsiteY28" fmla="*/ 2762250 h 3473450"/>
              <a:gd name="connsiteX29" fmla="*/ 3130550 w 3924300"/>
              <a:gd name="connsiteY29" fmla="*/ 2901950 h 3473450"/>
              <a:gd name="connsiteX30" fmla="*/ 2965450 w 3924300"/>
              <a:gd name="connsiteY30" fmla="*/ 3009900 h 3473450"/>
              <a:gd name="connsiteX31" fmla="*/ 2838450 w 3924300"/>
              <a:gd name="connsiteY31" fmla="*/ 3048000 h 3473450"/>
              <a:gd name="connsiteX32" fmla="*/ 2870200 w 3924300"/>
              <a:gd name="connsiteY32" fmla="*/ 3155950 h 3473450"/>
              <a:gd name="connsiteX33" fmla="*/ 2774950 w 3924300"/>
              <a:gd name="connsiteY33" fmla="*/ 3181350 h 3473450"/>
              <a:gd name="connsiteX34" fmla="*/ 2419350 w 3924300"/>
              <a:gd name="connsiteY34" fmla="*/ 3200400 h 3473450"/>
              <a:gd name="connsiteX35" fmla="*/ 2381250 w 3924300"/>
              <a:gd name="connsiteY35" fmla="*/ 3473450 h 3473450"/>
              <a:gd name="connsiteX36" fmla="*/ 2279650 w 3924300"/>
              <a:gd name="connsiteY36" fmla="*/ 3454400 h 3473450"/>
              <a:gd name="connsiteX37" fmla="*/ 2298700 w 3924300"/>
              <a:gd name="connsiteY37" fmla="*/ 3333750 h 3473450"/>
              <a:gd name="connsiteX38" fmla="*/ 2279650 w 3924300"/>
              <a:gd name="connsiteY38" fmla="*/ 2971800 h 3473450"/>
              <a:gd name="connsiteX39" fmla="*/ 2184400 w 3924300"/>
              <a:gd name="connsiteY39" fmla="*/ 2686050 h 3473450"/>
              <a:gd name="connsiteX40" fmla="*/ 2089150 w 3924300"/>
              <a:gd name="connsiteY40" fmla="*/ 2698750 h 3473450"/>
              <a:gd name="connsiteX41" fmla="*/ 1917700 w 3924300"/>
              <a:gd name="connsiteY41" fmla="*/ 2330450 h 3473450"/>
              <a:gd name="connsiteX42" fmla="*/ 1854200 w 3924300"/>
              <a:gd name="connsiteY42" fmla="*/ 2165350 h 3473450"/>
              <a:gd name="connsiteX43" fmla="*/ 1835150 w 3924300"/>
              <a:gd name="connsiteY43" fmla="*/ 1549400 h 3473450"/>
              <a:gd name="connsiteX44" fmla="*/ 1771650 w 3924300"/>
              <a:gd name="connsiteY44" fmla="*/ 1403350 h 3473450"/>
              <a:gd name="connsiteX45" fmla="*/ 1860550 w 3924300"/>
              <a:gd name="connsiteY45" fmla="*/ 1365250 h 3473450"/>
              <a:gd name="connsiteX46" fmla="*/ 1816100 w 3924300"/>
              <a:gd name="connsiteY46" fmla="*/ 1238250 h 3473450"/>
              <a:gd name="connsiteX47" fmla="*/ 1803400 w 3924300"/>
              <a:gd name="connsiteY47" fmla="*/ 1200150 h 3473450"/>
              <a:gd name="connsiteX48" fmla="*/ 476250 w 3924300"/>
              <a:gd name="connsiteY48" fmla="*/ 2000250 h 3473450"/>
              <a:gd name="connsiteX49" fmla="*/ 76200 w 3924300"/>
              <a:gd name="connsiteY49" fmla="*/ 2025650 h 3473450"/>
              <a:gd name="connsiteX0" fmla="*/ 76200 w 3924300"/>
              <a:gd name="connsiteY0" fmla="*/ 2025650 h 3486150"/>
              <a:gd name="connsiteX1" fmla="*/ 63500 w 3924300"/>
              <a:gd name="connsiteY1" fmla="*/ 1746250 h 3486150"/>
              <a:gd name="connsiteX2" fmla="*/ 88900 w 3924300"/>
              <a:gd name="connsiteY2" fmla="*/ 1720850 h 3486150"/>
              <a:gd name="connsiteX3" fmla="*/ 88900 w 3924300"/>
              <a:gd name="connsiteY3" fmla="*/ 1644650 h 3486150"/>
              <a:gd name="connsiteX4" fmla="*/ 44450 w 3924300"/>
              <a:gd name="connsiteY4" fmla="*/ 1619250 h 3486150"/>
              <a:gd name="connsiteX5" fmla="*/ 0 w 3924300"/>
              <a:gd name="connsiteY5" fmla="*/ 1270000 h 3486150"/>
              <a:gd name="connsiteX6" fmla="*/ 152400 w 3924300"/>
              <a:gd name="connsiteY6" fmla="*/ 1130300 h 3486150"/>
              <a:gd name="connsiteX7" fmla="*/ 946150 w 3924300"/>
              <a:gd name="connsiteY7" fmla="*/ 825500 h 3486150"/>
              <a:gd name="connsiteX8" fmla="*/ 1219200 w 3924300"/>
              <a:gd name="connsiteY8" fmla="*/ 647700 h 3486150"/>
              <a:gd name="connsiteX9" fmla="*/ 1549400 w 3924300"/>
              <a:gd name="connsiteY9" fmla="*/ 457200 h 3486150"/>
              <a:gd name="connsiteX10" fmla="*/ 1955800 w 3924300"/>
              <a:gd name="connsiteY10" fmla="*/ 317500 h 3486150"/>
              <a:gd name="connsiteX11" fmla="*/ 2171700 w 3924300"/>
              <a:gd name="connsiteY11" fmla="*/ 171450 h 3486150"/>
              <a:gd name="connsiteX12" fmla="*/ 2559050 w 3924300"/>
              <a:gd name="connsiteY12" fmla="*/ 0 h 3486150"/>
              <a:gd name="connsiteX13" fmla="*/ 2787650 w 3924300"/>
              <a:gd name="connsiteY13" fmla="*/ 19050 h 3486150"/>
              <a:gd name="connsiteX14" fmla="*/ 3924300 w 3924300"/>
              <a:gd name="connsiteY14" fmla="*/ 679450 h 3486150"/>
              <a:gd name="connsiteX15" fmla="*/ 3708400 w 3924300"/>
              <a:gd name="connsiteY15" fmla="*/ 736600 h 3486150"/>
              <a:gd name="connsiteX16" fmla="*/ 3524250 w 3924300"/>
              <a:gd name="connsiteY16" fmla="*/ 901700 h 3486150"/>
              <a:gd name="connsiteX17" fmla="*/ 3663950 w 3924300"/>
              <a:gd name="connsiteY17" fmla="*/ 1257300 h 3486150"/>
              <a:gd name="connsiteX18" fmla="*/ 3886200 w 3924300"/>
              <a:gd name="connsiteY18" fmla="*/ 1606550 h 3486150"/>
              <a:gd name="connsiteX19" fmla="*/ 3587750 w 3924300"/>
              <a:gd name="connsiteY19" fmla="*/ 1905000 h 3486150"/>
              <a:gd name="connsiteX20" fmla="*/ 3562350 w 3924300"/>
              <a:gd name="connsiteY20" fmla="*/ 1885950 h 3486150"/>
              <a:gd name="connsiteX21" fmla="*/ 3454400 w 3924300"/>
              <a:gd name="connsiteY21" fmla="*/ 1981200 h 3486150"/>
              <a:gd name="connsiteX22" fmla="*/ 3606800 w 3924300"/>
              <a:gd name="connsiteY22" fmla="*/ 2171700 h 3486150"/>
              <a:gd name="connsiteX23" fmla="*/ 3619500 w 3924300"/>
              <a:gd name="connsiteY23" fmla="*/ 2133600 h 3486150"/>
              <a:gd name="connsiteX24" fmla="*/ 3797300 w 3924300"/>
              <a:gd name="connsiteY24" fmla="*/ 2508250 h 3486150"/>
              <a:gd name="connsiteX25" fmla="*/ 3422650 w 3924300"/>
              <a:gd name="connsiteY25" fmla="*/ 2597150 h 3486150"/>
              <a:gd name="connsiteX26" fmla="*/ 3155950 w 3924300"/>
              <a:gd name="connsiteY26" fmla="*/ 2705100 h 3486150"/>
              <a:gd name="connsiteX27" fmla="*/ 3143250 w 3924300"/>
              <a:gd name="connsiteY27" fmla="*/ 2711450 h 3486150"/>
              <a:gd name="connsiteX28" fmla="*/ 3105150 w 3924300"/>
              <a:gd name="connsiteY28" fmla="*/ 2762250 h 3486150"/>
              <a:gd name="connsiteX29" fmla="*/ 3130550 w 3924300"/>
              <a:gd name="connsiteY29" fmla="*/ 2901950 h 3486150"/>
              <a:gd name="connsiteX30" fmla="*/ 2965450 w 3924300"/>
              <a:gd name="connsiteY30" fmla="*/ 3009900 h 3486150"/>
              <a:gd name="connsiteX31" fmla="*/ 2838450 w 3924300"/>
              <a:gd name="connsiteY31" fmla="*/ 3048000 h 3486150"/>
              <a:gd name="connsiteX32" fmla="*/ 2870200 w 3924300"/>
              <a:gd name="connsiteY32" fmla="*/ 3155950 h 3486150"/>
              <a:gd name="connsiteX33" fmla="*/ 2774950 w 3924300"/>
              <a:gd name="connsiteY33" fmla="*/ 3181350 h 3486150"/>
              <a:gd name="connsiteX34" fmla="*/ 2419350 w 3924300"/>
              <a:gd name="connsiteY34" fmla="*/ 3200400 h 3486150"/>
              <a:gd name="connsiteX35" fmla="*/ 2425700 w 3924300"/>
              <a:gd name="connsiteY35" fmla="*/ 3486150 h 3486150"/>
              <a:gd name="connsiteX36" fmla="*/ 2279650 w 3924300"/>
              <a:gd name="connsiteY36" fmla="*/ 3454400 h 3486150"/>
              <a:gd name="connsiteX37" fmla="*/ 2298700 w 3924300"/>
              <a:gd name="connsiteY37" fmla="*/ 3333750 h 3486150"/>
              <a:gd name="connsiteX38" fmla="*/ 2279650 w 3924300"/>
              <a:gd name="connsiteY38" fmla="*/ 2971800 h 3486150"/>
              <a:gd name="connsiteX39" fmla="*/ 2184400 w 3924300"/>
              <a:gd name="connsiteY39" fmla="*/ 2686050 h 3486150"/>
              <a:gd name="connsiteX40" fmla="*/ 2089150 w 3924300"/>
              <a:gd name="connsiteY40" fmla="*/ 2698750 h 3486150"/>
              <a:gd name="connsiteX41" fmla="*/ 1917700 w 3924300"/>
              <a:gd name="connsiteY41" fmla="*/ 2330450 h 3486150"/>
              <a:gd name="connsiteX42" fmla="*/ 1854200 w 3924300"/>
              <a:gd name="connsiteY42" fmla="*/ 2165350 h 3486150"/>
              <a:gd name="connsiteX43" fmla="*/ 1835150 w 3924300"/>
              <a:gd name="connsiteY43" fmla="*/ 1549400 h 3486150"/>
              <a:gd name="connsiteX44" fmla="*/ 1771650 w 3924300"/>
              <a:gd name="connsiteY44" fmla="*/ 1403350 h 3486150"/>
              <a:gd name="connsiteX45" fmla="*/ 1860550 w 3924300"/>
              <a:gd name="connsiteY45" fmla="*/ 1365250 h 3486150"/>
              <a:gd name="connsiteX46" fmla="*/ 1816100 w 3924300"/>
              <a:gd name="connsiteY46" fmla="*/ 1238250 h 3486150"/>
              <a:gd name="connsiteX47" fmla="*/ 1803400 w 3924300"/>
              <a:gd name="connsiteY47" fmla="*/ 1200150 h 3486150"/>
              <a:gd name="connsiteX48" fmla="*/ 476250 w 3924300"/>
              <a:gd name="connsiteY48" fmla="*/ 2000250 h 3486150"/>
              <a:gd name="connsiteX49" fmla="*/ 76200 w 3924300"/>
              <a:gd name="connsiteY49" fmla="*/ 2025650 h 3486150"/>
              <a:gd name="connsiteX0" fmla="*/ 76200 w 3924300"/>
              <a:gd name="connsiteY0" fmla="*/ 2025650 h 3486150"/>
              <a:gd name="connsiteX1" fmla="*/ 63500 w 3924300"/>
              <a:gd name="connsiteY1" fmla="*/ 1746250 h 3486150"/>
              <a:gd name="connsiteX2" fmla="*/ 88900 w 3924300"/>
              <a:gd name="connsiteY2" fmla="*/ 1720850 h 3486150"/>
              <a:gd name="connsiteX3" fmla="*/ 88900 w 3924300"/>
              <a:gd name="connsiteY3" fmla="*/ 1644650 h 3486150"/>
              <a:gd name="connsiteX4" fmla="*/ 44450 w 3924300"/>
              <a:gd name="connsiteY4" fmla="*/ 1619250 h 3486150"/>
              <a:gd name="connsiteX5" fmla="*/ 0 w 3924300"/>
              <a:gd name="connsiteY5" fmla="*/ 1270000 h 3486150"/>
              <a:gd name="connsiteX6" fmla="*/ 152400 w 3924300"/>
              <a:gd name="connsiteY6" fmla="*/ 1130300 h 3486150"/>
              <a:gd name="connsiteX7" fmla="*/ 946150 w 3924300"/>
              <a:gd name="connsiteY7" fmla="*/ 825500 h 3486150"/>
              <a:gd name="connsiteX8" fmla="*/ 1219200 w 3924300"/>
              <a:gd name="connsiteY8" fmla="*/ 647700 h 3486150"/>
              <a:gd name="connsiteX9" fmla="*/ 1549400 w 3924300"/>
              <a:gd name="connsiteY9" fmla="*/ 457200 h 3486150"/>
              <a:gd name="connsiteX10" fmla="*/ 1955800 w 3924300"/>
              <a:gd name="connsiteY10" fmla="*/ 317500 h 3486150"/>
              <a:gd name="connsiteX11" fmla="*/ 2171700 w 3924300"/>
              <a:gd name="connsiteY11" fmla="*/ 171450 h 3486150"/>
              <a:gd name="connsiteX12" fmla="*/ 2559050 w 3924300"/>
              <a:gd name="connsiteY12" fmla="*/ 0 h 3486150"/>
              <a:gd name="connsiteX13" fmla="*/ 2787650 w 3924300"/>
              <a:gd name="connsiteY13" fmla="*/ 19050 h 3486150"/>
              <a:gd name="connsiteX14" fmla="*/ 3924300 w 3924300"/>
              <a:gd name="connsiteY14" fmla="*/ 679450 h 3486150"/>
              <a:gd name="connsiteX15" fmla="*/ 3708400 w 3924300"/>
              <a:gd name="connsiteY15" fmla="*/ 736600 h 3486150"/>
              <a:gd name="connsiteX16" fmla="*/ 3524250 w 3924300"/>
              <a:gd name="connsiteY16" fmla="*/ 901700 h 3486150"/>
              <a:gd name="connsiteX17" fmla="*/ 3663950 w 3924300"/>
              <a:gd name="connsiteY17" fmla="*/ 1257300 h 3486150"/>
              <a:gd name="connsiteX18" fmla="*/ 3886200 w 3924300"/>
              <a:gd name="connsiteY18" fmla="*/ 1606550 h 3486150"/>
              <a:gd name="connsiteX19" fmla="*/ 3587750 w 3924300"/>
              <a:gd name="connsiteY19" fmla="*/ 1905000 h 3486150"/>
              <a:gd name="connsiteX20" fmla="*/ 3562350 w 3924300"/>
              <a:gd name="connsiteY20" fmla="*/ 1885950 h 3486150"/>
              <a:gd name="connsiteX21" fmla="*/ 3454400 w 3924300"/>
              <a:gd name="connsiteY21" fmla="*/ 1981200 h 3486150"/>
              <a:gd name="connsiteX22" fmla="*/ 3606800 w 3924300"/>
              <a:gd name="connsiteY22" fmla="*/ 2171700 h 3486150"/>
              <a:gd name="connsiteX23" fmla="*/ 3619500 w 3924300"/>
              <a:gd name="connsiteY23" fmla="*/ 2133600 h 3486150"/>
              <a:gd name="connsiteX24" fmla="*/ 3797300 w 3924300"/>
              <a:gd name="connsiteY24" fmla="*/ 2508250 h 3486150"/>
              <a:gd name="connsiteX25" fmla="*/ 3422650 w 3924300"/>
              <a:gd name="connsiteY25" fmla="*/ 2597150 h 3486150"/>
              <a:gd name="connsiteX26" fmla="*/ 3155950 w 3924300"/>
              <a:gd name="connsiteY26" fmla="*/ 2705100 h 3486150"/>
              <a:gd name="connsiteX27" fmla="*/ 3143250 w 3924300"/>
              <a:gd name="connsiteY27" fmla="*/ 2711450 h 3486150"/>
              <a:gd name="connsiteX28" fmla="*/ 3105150 w 3924300"/>
              <a:gd name="connsiteY28" fmla="*/ 2762250 h 3486150"/>
              <a:gd name="connsiteX29" fmla="*/ 3130550 w 3924300"/>
              <a:gd name="connsiteY29" fmla="*/ 2901950 h 3486150"/>
              <a:gd name="connsiteX30" fmla="*/ 2965450 w 3924300"/>
              <a:gd name="connsiteY30" fmla="*/ 3009900 h 3486150"/>
              <a:gd name="connsiteX31" fmla="*/ 2838450 w 3924300"/>
              <a:gd name="connsiteY31" fmla="*/ 3048000 h 3486150"/>
              <a:gd name="connsiteX32" fmla="*/ 2870200 w 3924300"/>
              <a:gd name="connsiteY32" fmla="*/ 3155950 h 3486150"/>
              <a:gd name="connsiteX33" fmla="*/ 2774950 w 3924300"/>
              <a:gd name="connsiteY33" fmla="*/ 3181350 h 3486150"/>
              <a:gd name="connsiteX34" fmla="*/ 2457450 w 3924300"/>
              <a:gd name="connsiteY34" fmla="*/ 3200400 h 3486150"/>
              <a:gd name="connsiteX35" fmla="*/ 2425700 w 3924300"/>
              <a:gd name="connsiteY35" fmla="*/ 3486150 h 3486150"/>
              <a:gd name="connsiteX36" fmla="*/ 2279650 w 3924300"/>
              <a:gd name="connsiteY36" fmla="*/ 3454400 h 3486150"/>
              <a:gd name="connsiteX37" fmla="*/ 2298700 w 3924300"/>
              <a:gd name="connsiteY37" fmla="*/ 3333750 h 3486150"/>
              <a:gd name="connsiteX38" fmla="*/ 2279650 w 3924300"/>
              <a:gd name="connsiteY38" fmla="*/ 2971800 h 3486150"/>
              <a:gd name="connsiteX39" fmla="*/ 2184400 w 3924300"/>
              <a:gd name="connsiteY39" fmla="*/ 2686050 h 3486150"/>
              <a:gd name="connsiteX40" fmla="*/ 2089150 w 3924300"/>
              <a:gd name="connsiteY40" fmla="*/ 2698750 h 3486150"/>
              <a:gd name="connsiteX41" fmla="*/ 1917700 w 3924300"/>
              <a:gd name="connsiteY41" fmla="*/ 2330450 h 3486150"/>
              <a:gd name="connsiteX42" fmla="*/ 1854200 w 3924300"/>
              <a:gd name="connsiteY42" fmla="*/ 2165350 h 3486150"/>
              <a:gd name="connsiteX43" fmla="*/ 1835150 w 3924300"/>
              <a:gd name="connsiteY43" fmla="*/ 1549400 h 3486150"/>
              <a:gd name="connsiteX44" fmla="*/ 1771650 w 3924300"/>
              <a:gd name="connsiteY44" fmla="*/ 1403350 h 3486150"/>
              <a:gd name="connsiteX45" fmla="*/ 1860550 w 3924300"/>
              <a:gd name="connsiteY45" fmla="*/ 1365250 h 3486150"/>
              <a:gd name="connsiteX46" fmla="*/ 1816100 w 3924300"/>
              <a:gd name="connsiteY46" fmla="*/ 1238250 h 3486150"/>
              <a:gd name="connsiteX47" fmla="*/ 1803400 w 3924300"/>
              <a:gd name="connsiteY47" fmla="*/ 1200150 h 3486150"/>
              <a:gd name="connsiteX48" fmla="*/ 476250 w 3924300"/>
              <a:gd name="connsiteY48" fmla="*/ 2000250 h 3486150"/>
              <a:gd name="connsiteX49" fmla="*/ 76200 w 3924300"/>
              <a:gd name="connsiteY49" fmla="*/ 2025650 h 3486150"/>
              <a:gd name="connsiteX0" fmla="*/ 76200 w 3924300"/>
              <a:gd name="connsiteY0" fmla="*/ 2025650 h 3486150"/>
              <a:gd name="connsiteX1" fmla="*/ 63500 w 3924300"/>
              <a:gd name="connsiteY1" fmla="*/ 1746250 h 3486150"/>
              <a:gd name="connsiteX2" fmla="*/ 88900 w 3924300"/>
              <a:gd name="connsiteY2" fmla="*/ 1720850 h 3486150"/>
              <a:gd name="connsiteX3" fmla="*/ 88900 w 3924300"/>
              <a:gd name="connsiteY3" fmla="*/ 1644650 h 3486150"/>
              <a:gd name="connsiteX4" fmla="*/ 44450 w 3924300"/>
              <a:gd name="connsiteY4" fmla="*/ 1619250 h 3486150"/>
              <a:gd name="connsiteX5" fmla="*/ 0 w 3924300"/>
              <a:gd name="connsiteY5" fmla="*/ 1270000 h 3486150"/>
              <a:gd name="connsiteX6" fmla="*/ 152400 w 3924300"/>
              <a:gd name="connsiteY6" fmla="*/ 1130300 h 3486150"/>
              <a:gd name="connsiteX7" fmla="*/ 946150 w 3924300"/>
              <a:gd name="connsiteY7" fmla="*/ 825500 h 3486150"/>
              <a:gd name="connsiteX8" fmla="*/ 1219200 w 3924300"/>
              <a:gd name="connsiteY8" fmla="*/ 647700 h 3486150"/>
              <a:gd name="connsiteX9" fmla="*/ 1549400 w 3924300"/>
              <a:gd name="connsiteY9" fmla="*/ 457200 h 3486150"/>
              <a:gd name="connsiteX10" fmla="*/ 1955800 w 3924300"/>
              <a:gd name="connsiteY10" fmla="*/ 317500 h 3486150"/>
              <a:gd name="connsiteX11" fmla="*/ 2171700 w 3924300"/>
              <a:gd name="connsiteY11" fmla="*/ 171450 h 3486150"/>
              <a:gd name="connsiteX12" fmla="*/ 2559050 w 3924300"/>
              <a:gd name="connsiteY12" fmla="*/ 0 h 3486150"/>
              <a:gd name="connsiteX13" fmla="*/ 2787650 w 3924300"/>
              <a:gd name="connsiteY13" fmla="*/ 19050 h 3486150"/>
              <a:gd name="connsiteX14" fmla="*/ 3924300 w 3924300"/>
              <a:gd name="connsiteY14" fmla="*/ 679450 h 3486150"/>
              <a:gd name="connsiteX15" fmla="*/ 3708400 w 3924300"/>
              <a:gd name="connsiteY15" fmla="*/ 736600 h 3486150"/>
              <a:gd name="connsiteX16" fmla="*/ 3524250 w 3924300"/>
              <a:gd name="connsiteY16" fmla="*/ 901700 h 3486150"/>
              <a:gd name="connsiteX17" fmla="*/ 3663950 w 3924300"/>
              <a:gd name="connsiteY17" fmla="*/ 1257300 h 3486150"/>
              <a:gd name="connsiteX18" fmla="*/ 3886200 w 3924300"/>
              <a:gd name="connsiteY18" fmla="*/ 1606550 h 3486150"/>
              <a:gd name="connsiteX19" fmla="*/ 3587750 w 3924300"/>
              <a:gd name="connsiteY19" fmla="*/ 1905000 h 3486150"/>
              <a:gd name="connsiteX20" fmla="*/ 3562350 w 3924300"/>
              <a:gd name="connsiteY20" fmla="*/ 1885950 h 3486150"/>
              <a:gd name="connsiteX21" fmla="*/ 3454400 w 3924300"/>
              <a:gd name="connsiteY21" fmla="*/ 1981200 h 3486150"/>
              <a:gd name="connsiteX22" fmla="*/ 3606800 w 3924300"/>
              <a:gd name="connsiteY22" fmla="*/ 2171700 h 3486150"/>
              <a:gd name="connsiteX23" fmla="*/ 3619500 w 3924300"/>
              <a:gd name="connsiteY23" fmla="*/ 2133600 h 3486150"/>
              <a:gd name="connsiteX24" fmla="*/ 3797300 w 3924300"/>
              <a:gd name="connsiteY24" fmla="*/ 2508250 h 3486150"/>
              <a:gd name="connsiteX25" fmla="*/ 3422650 w 3924300"/>
              <a:gd name="connsiteY25" fmla="*/ 2597150 h 3486150"/>
              <a:gd name="connsiteX26" fmla="*/ 3155950 w 3924300"/>
              <a:gd name="connsiteY26" fmla="*/ 2705100 h 3486150"/>
              <a:gd name="connsiteX27" fmla="*/ 3086100 w 3924300"/>
              <a:gd name="connsiteY27" fmla="*/ 2717800 h 3486150"/>
              <a:gd name="connsiteX28" fmla="*/ 3105150 w 3924300"/>
              <a:gd name="connsiteY28" fmla="*/ 2762250 h 3486150"/>
              <a:gd name="connsiteX29" fmla="*/ 3130550 w 3924300"/>
              <a:gd name="connsiteY29" fmla="*/ 2901950 h 3486150"/>
              <a:gd name="connsiteX30" fmla="*/ 2965450 w 3924300"/>
              <a:gd name="connsiteY30" fmla="*/ 3009900 h 3486150"/>
              <a:gd name="connsiteX31" fmla="*/ 2838450 w 3924300"/>
              <a:gd name="connsiteY31" fmla="*/ 3048000 h 3486150"/>
              <a:gd name="connsiteX32" fmla="*/ 2870200 w 3924300"/>
              <a:gd name="connsiteY32" fmla="*/ 3155950 h 3486150"/>
              <a:gd name="connsiteX33" fmla="*/ 2774950 w 3924300"/>
              <a:gd name="connsiteY33" fmla="*/ 3181350 h 3486150"/>
              <a:gd name="connsiteX34" fmla="*/ 2457450 w 3924300"/>
              <a:gd name="connsiteY34" fmla="*/ 3200400 h 3486150"/>
              <a:gd name="connsiteX35" fmla="*/ 2425700 w 3924300"/>
              <a:gd name="connsiteY35" fmla="*/ 3486150 h 3486150"/>
              <a:gd name="connsiteX36" fmla="*/ 2279650 w 3924300"/>
              <a:gd name="connsiteY36" fmla="*/ 3454400 h 3486150"/>
              <a:gd name="connsiteX37" fmla="*/ 2298700 w 3924300"/>
              <a:gd name="connsiteY37" fmla="*/ 3333750 h 3486150"/>
              <a:gd name="connsiteX38" fmla="*/ 2279650 w 3924300"/>
              <a:gd name="connsiteY38" fmla="*/ 2971800 h 3486150"/>
              <a:gd name="connsiteX39" fmla="*/ 2184400 w 3924300"/>
              <a:gd name="connsiteY39" fmla="*/ 2686050 h 3486150"/>
              <a:gd name="connsiteX40" fmla="*/ 2089150 w 3924300"/>
              <a:gd name="connsiteY40" fmla="*/ 2698750 h 3486150"/>
              <a:gd name="connsiteX41" fmla="*/ 1917700 w 3924300"/>
              <a:gd name="connsiteY41" fmla="*/ 2330450 h 3486150"/>
              <a:gd name="connsiteX42" fmla="*/ 1854200 w 3924300"/>
              <a:gd name="connsiteY42" fmla="*/ 2165350 h 3486150"/>
              <a:gd name="connsiteX43" fmla="*/ 1835150 w 3924300"/>
              <a:gd name="connsiteY43" fmla="*/ 1549400 h 3486150"/>
              <a:gd name="connsiteX44" fmla="*/ 1771650 w 3924300"/>
              <a:gd name="connsiteY44" fmla="*/ 1403350 h 3486150"/>
              <a:gd name="connsiteX45" fmla="*/ 1860550 w 3924300"/>
              <a:gd name="connsiteY45" fmla="*/ 1365250 h 3486150"/>
              <a:gd name="connsiteX46" fmla="*/ 1816100 w 3924300"/>
              <a:gd name="connsiteY46" fmla="*/ 1238250 h 3486150"/>
              <a:gd name="connsiteX47" fmla="*/ 1803400 w 3924300"/>
              <a:gd name="connsiteY47" fmla="*/ 1200150 h 3486150"/>
              <a:gd name="connsiteX48" fmla="*/ 476250 w 3924300"/>
              <a:gd name="connsiteY48" fmla="*/ 2000250 h 3486150"/>
              <a:gd name="connsiteX49" fmla="*/ 76200 w 3924300"/>
              <a:gd name="connsiteY49" fmla="*/ 2025650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924300" h="3486150">
                <a:moveTo>
                  <a:pt x="76200" y="2025650"/>
                </a:moveTo>
                <a:cubicBezTo>
                  <a:pt x="69850" y="1924050"/>
                  <a:pt x="61383" y="1797050"/>
                  <a:pt x="63500" y="1746250"/>
                </a:cubicBezTo>
                <a:cubicBezTo>
                  <a:pt x="65617" y="1695450"/>
                  <a:pt x="80433" y="1729317"/>
                  <a:pt x="88900" y="1720850"/>
                </a:cubicBezTo>
                <a:lnTo>
                  <a:pt x="88900" y="1644650"/>
                </a:lnTo>
                <a:lnTo>
                  <a:pt x="44450" y="1619250"/>
                </a:lnTo>
                <a:lnTo>
                  <a:pt x="0" y="1270000"/>
                </a:lnTo>
                <a:lnTo>
                  <a:pt x="152400" y="1130300"/>
                </a:lnTo>
                <a:lnTo>
                  <a:pt x="946150" y="825500"/>
                </a:lnTo>
                <a:lnTo>
                  <a:pt x="1219200" y="647700"/>
                </a:lnTo>
                <a:lnTo>
                  <a:pt x="1549400" y="457200"/>
                </a:lnTo>
                <a:lnTo>
                  <a:pt x="1955800" y="317500"/>
                </a:lnTo>
                <a:lnTo>
                  <a:pt x="2171700" y="171450"/>
                </a:lnTo>
                <a:lnTo>
                  <a:pt x="2559050" y="0"/>
                </a:lnTo>
                <a:lnTo>
                  <a:pt x="2787650" y="19050"/>
                </a:lnTo>
                <a:lnTo>
                  <a:pt x="3924300" y="679450"/>
                </a:lnTo>
                <a:lnTo>
                  <a:pt x="3708400" y="736600"/>
                </a:lnTo>
                <a:lnTo>
                  <a:pt x="3524250" y="901700"/>
                </a:lnTo>
                <a:lnTo>
                  <a:pt x="3663950" y="1257300"/>
                </a:lnTo>
                <a:lnTo>
                  <a:pt x="3886200" y="1606550"/>
                </a:lnTo>
                <a:lnTo>
                  <a:pt x="3587750" y="1905000"/>
                </a:lnTo>
                <a:lnTo>
                  <a:pt x="3562350" y="1885950"/>
                </a:lnTo>
                <a:lnTo>
                  <a:pt x="3454400" y="1981200"/>
                </a:lnTo>
                <a:lnTo>
                  <a:pt x="3606800" y="2171700"/>
                </a:lnTo>
                <a:lnTo>
                  <a:pt x="3619500" y="2133600"/>
                </a:lnTo>
                <a:lnTo>
                  <a:pt x="3797300" y="2508250"/>
                </a:lnTo>
                <a:lnTo>
                  <a:pt x="3422650" y="2597150"/>
                </a:lnTo>
                <a:lnTo>
                  <a:pt x="3155950" y="2705100"/>
                </a:lnTo>
                <a:lnTo>
                  <a:pt x="3086100" y="2717800"/>
                </a:lnTo>
                <a:lnTo>
                  <a:pt x="3105150" y="2762250"/>
                </a:lnTo>
                <a:lnTo>
                  <a:pt x="3130550" y="2901950"/>
                </a:lnTo>
                <a:lnTo>
                  <a:pt x="2965450" y="3009900"/>
                </a:lnTo>
                <a:lnTo>
                  <a:pt x="2838450" y="3048000"/>
                </a:lnTo>
                <a:lnTo>
                  <a:pt x="2870200" y="3155950"/>
                </a:lnTo>
                <a:lnTo>
                  <a:pt x="2774950" y="3181350"/>
                </a:lnTo>
                <a:lnTo>
                  <a:pt x="2457450" y="3200400"/>
                </a:lnTo>
                <a:lnTo>
                  <a:pt x="2425700" y="3486150"/>
                </a:lnTo>
                <a:lnTo>
                  <a:pt x="2279650" y="3454400"/>
                </a:lnTo>
                <a:lnTo>
                  <a:pt x="2298700" y="3333750"/>
                </a:lnTo>
                <a:lnTo>
                  <a:pt x="2279650" y="2971800"/>
                </a:lnTo>
                <a:lnTo>
                  <a:pt x="2184400" y="2686050"/>
                </a:lnTo>
                <a:lnTo>
                  <a:pt x="2089150" y="2698750"/>
                </a:lnTo>
                <a:lnTo>
                  <a:pt x="1917700" y="2330450"/>
                </a:lnTo>
                <a:lnTo>
                  <a:pt x="1854200" y="2165350"/>
                </a:lnTo>
                <a:lnTo>
                  <a:pt x="1835150" y="1549400"/>
                </a:lnTo>
                <a:lnTo>
                  <a:pt x="1771650" y="1403350"/>
                </a:lnTo>
                <a:lnTo>
                  <a:pt x="1860550" y="1365250"/>
                </a:lnTo>
                <a:lnTo>
                  <a:pt x="1816100" y="1238250"/>
                </a:lnTo>
                <a:lnTo>
                  <a:pt x="1803400" y="1200150"/>
                </a:lnTo>
                <a:lnTo>
                  <a:pt x="476250" y="2000250"/>
                </a:lnTo>
                <a:lnTo>
                  <a:pt x="76200" y="202565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Området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sv-SE" dirty="0">
                <a:solidFill>
                  <a:srgbClr val="000000"/>
                </a:solidFill>
                <a:latin typeface="Gill Sans MT" panose="020B0502020104020203" pitchFamily="34" charset="0"/>
              </a:rPr>
              <a:t>Cirka 125 fastigheter</a:t>
            </a:r>
          </a:p>
          <a:p>
            <a:pPr marL="285750" indent="-285750"/>
            <a:r>
              <a:rPr lang="sv-SE" dirty="0">
                <a:solidFill>
                  <a:srgbClr val="000000"/>
                </a:solidFill>
                <a:latin typeface="Gill Sans MT" panose="020B0502020104020203" pitchFamily="34" charset="0"/>
              </a:rPr>
              <a:t>Enskilt huvudmannaskap gator/naturmark </a:t>
            </a:r>
          </a:p>
          <a:p>
            <a:pPr marL="285750" indent="-285750"/>
            <a:r>
              <a:rPr lang="sv-SE" dirty="0">
                <a:solidFill>
                  <a:srgbClr val="000000"/>
                </a:solidFill>
                <a:latin typeface="Gill Sans MT" panose="020B0502020104020203" pitchFamily="34" charset="0"/>
              </a:rPr>
              <a:t>Kommunalt huvudmannaskap vatten-och avlopp </a:t>
            </a:r>
          </a:p>
          <a:p>
            <a:pPr marL="285750" indent="-285750"/>
            <a:r>
              <a:rPr lang="sv-SE" dirty="0">
                <a:solidFill>
                  <a:srgbClr val="000000"/>
                </a:solidFill>
                <a:latin typeface="Gill Sans MT" panose="020B0502020104020203" pitchFamily="34" charset="0"/>
              </a:rPr>
              <a:t>Värmdöleden: bullerproblem?</a:t>
            </a:r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717032"/>
            <a:ext cx="6251077" cy="301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22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Inriktning för planarbetet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Huvudsyfte: ta över huvudmannaskapet för vägarna och natur/parker</a:t>
            </a:r>
          </a:p>
          <a:p>
            <a:r>
              <a:rPr lang="sv-SE" dirty="0"/>
              <a:t>Pröva lämpligheten för försiktig förtätning (1200 kvm tomt i planprogrammet)</a:t>
            </a:r>
          </a:p>
          <a:p>
            <a:r>
              <a:rPr lang="sv-SE" dirty="0"/>
              <a:t>Motionsslinga och lekplats</a:t>
            </a:r>
          </a:p>
        </p:txBody>
      </p:sp>
    </p:spTree>
    <p:extLst>
      <p:ext uri="{BB962C8B-B14F-4D97-AF65-F5344CB8AC3E}">
        <p14:creationId xmlns:p14="http://schemas.microsoft.com/office/powerpoint/2010/main" val="243304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5924" y="64501"/>
            <a:ext cx="3505582" cy="3211702"/>
          </a:xfrm>
          <a:noFill/>
        </p:spPr>
      </p:pic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005" y="3363289"/>
            <a:ext cx="4248472" cy="349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916832"/>
            <a:ext cx="5026482" cy="4941169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7521226" y="295666"/>
            <a:ext cx="1348446" cy="5504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lnSpc>
                <a:spcPts val="4000"/>
              </a:lnSpc>
              <a:defRPr/>
            </a:pPr>
            <a:r>
              <a:rPr lang="sv-SE" sz="2400" kern="0" dirty="0">
                <a:latin typeface="Gill Sans MT"/>
              </a:rPr>
              <a:t>Lokalgata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5011737" y="3419394"/>
            <a:ext cx="2233304" cy="5504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lnSpc>
                <a:spcPts val="4000"/>
              </a:lnSpc>
              <a:defRPr/>
            </a:pPr>
            <a:r>
              <a:rPr lang="sv-SE" sz="2400" kern="0" dirty="0">
                <a:latin typeface="Gill Sans MT"/>
              </a:rPr>
              <a:t>Uppsamlingsgata</a:t>
            </a:r>
          </a:p>
        </p:txBody>
      </p:sp>
      <p:sp>
        <p:nvSpPr>
          <p:cNvPr id="5" name="Båge 4"/>
          <p:cNvSpPr/>
          <p:nvPr/>
        </p:nvSpPr>
        <p:spPr>
          <a:xfrm rot="4392468">
            <a:off x="1946201" y="4198826"/>
            <a:ext cx="112618" cy="76806"/>
          </a:xfrm>
          <a:prstGeom prst="arc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Båge 10"/>
          <p:cNvSpPr/>
          <p:nvPr/>
        </p:nvSpPr>
        <p:spPr>
          <a:xfrm rot="7435208">
            <a:off x="1998505" y="4237430"/>
            <a:ext cx="88660" cy="92515"/>
          </a:xfrm>
          <a:prstGeom prst="arc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2" t="6365" r="-14672" b="28051"/>
          <a:stretch/>
        </p:blipFill>
        <p:spPr>
          <a:xfrm>
            <a:off x="0" y="-13188"/>
            <a:ext cx="3923928" cy="1930020"/>
          </a:xfrm>
          <a:prstGeom prst="rect">
            <a:avLst/>
          </a:prstGeom>
        </p:spPr>
      </p:pic>
      <p:sp>
        <p:nvSpPr>
          <p:cNvPr id="41986" name="Rubrik 1"/>
          <p:cNvSpPr>
            <a:spLocks noGrp="1"/>
          </p:cNvSpPr>
          <p:nvPr>
            <p:ph type="title"/>
          </p:nvPr>
        </p:nvSpPr>
        <p:spPr>
          <a:xfrm>
            <a:off x="3566541" y="322547"/>
            <a:ext cx="2890392" cy="1143000"/>
          </a:xfrm>
        </p:spPr>
        <p:txBody>
          <a:bodyPr/>
          <a:lstStyle/>
          <a:p>
            <a:r>
              <a:rPr lang="sv-SE" altLang="sv-SE" dirty="0">
                <a:latin typeface="Gill Sans MT" panose="020B0502020104020203" pitchFamily="34" charset="0"/>
              </a:rPr>
              <a:t>Gatutyper </a:t>
            </a:r>
          </a:p>
        </p:txBody>
      </p:sp>
    </p:spTree>
    <p:extLst>
      <p:ext uri="{BB962C8B-B14F-4D97-AF65-F5344CB8AC3E}">
        <p14:creationId xmlns:p14="http://schemas.microsoft.com/office/powerpoint/2010/main" val="840862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Gatuutbyggnaden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Historik</a:t>
            </a:r>
          </a:p>
          <a:p>
            <a:r>
              <a:rPr lang="sv-SE" dirty="0"/>
              <a:t>Gatukostnader:</a:t>
            </a:r>
          </a:p>
          <a:p>
            <a:r>
              <a:rPr lang="sv-SE" dirty="0"/>
              <a:t>Fastighetsägare bär kostnader för de investeringar som behövs för lägsta godtagbara krav</a:t>
            </a:r>
          </a:p>
          <a:p>
            <a:r>
              <a:rPr lang="sv-SE" dirty="0"/>
              <a:t>Kommunen bär kostnader för anläggningar som är till nytta för fler än de boende i området, tex bussgata</a:t>
            </a:r>
          </a:p>
          <a:p>
            <a:r>
              <a:rPr lang="sv-SE" dirty="0"/>
              <a:t>Takpris</a:t>
            </a:r>
          </a:p>
          <a:p>
            <a:r>
              <a:rPr lang="sv-SE" dirty="0"/>
              <a:t>Avbetalningsplan på 10 år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20342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händer härnäst?	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Inkomna synpunkter sammanställs</a:t>
            </a:r>
          </a:p>
          <a:p>
            <a:r>
              <a:rPr lang="sv-SE" dirty="0"/>
              <a:t>Samrådsförslag upprättas</a:t>
            </a:r>
          </a:p>
          <a:p>
            <a:r>
              <a:rPr lang="sv-SE" dirty="0"/>
              <a:t>Projektering av gatorna</a:t>
            </a:r>
          </a:p>
          <a:p>
            <a:endParaRPr lang="sv-SE" dirty="0"/>
          </a:p>
          <a:p>
            <a:r>
              <a:rPr lang="sv-SE" dirty="0"/>
              <a:t>Samrådsförslag efter sommaren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98108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Läs mer på webben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Projektets hemsida uppdateras kontinuerligt </a:t>
            </a:r>
            <a:r>
              <a:rPr lang="sv-SE" dirty="0">
                <a:hlinkClick r:id="rId2"/>
              </a:rPr>
              <a:t>http://www.nacka.se/galarvagen</a:t>
            </a:r>
            <a:endParaRPr lang="sv-SE" dirty="0"/>
          </a:p>
          <a:p>
            <a:endParaRPr lang="sv-SE" dirty="0"/>
          </a:p>
          <a:p>
            <a:r>
              <a:rPr lang="sv-SE" dirty="0"/>
              <a:t>Planprogrammet finns att ladda ner på </a:t>
            </a:r>
            <a:r>
              <a:rPr lang="sv-SE" dirty="0">
                <a:hlinkClick r:id="rId3"/>
              </a:rPr>
              <a:t>http://www.nacka.se/sydostra-boo</a:t>
            </a:r>
            <a:r>
              <a:rPr lang="sv-SE" dirty="0"/>
              <a:t> och där finns också länkar till övriga planprojekt i sydöstra Boo</a:t>
            </a:r>
          </a:p>
          <a:p>
            <a:endParaRPr lang="sv-SE" dirty="0"/>
          </a:p>
          <a:p>
            <a:r>
              <a:rPr lang="sv-SE" dirty="0"/>
              <a:t>Mer information om detaljplanering </a:t>
            </a:r>
            <a:r>
              <a:rPr lang="sv-SE" dirty="0">
                <a:hlinkClick r:id="rId4"/>
              </a:rPr>
              <a:t>http://www.boverket.se/sv/samhallsplanering/</a:t>
            </a:r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87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Dagordning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Presentation</a:t>
            </a:r>
          </a:p>
          <a:p>
            <a:r>
              <a:rPr lang="sv-SE" dirty="0"/>
              <a:t>Projektstatus</a:t>
            </a:r>
          </a:p>
          <a:p>
            <a:r>
              <a:rPr lang="sv-SE" dirty="0"/>
              <a:t>Detaljplanen</a:t>
            </a:r>
          </a:p>
          <a:p>
            <a:r>
              <a:rPr lang="sv-SE" dirty="0"/>
              <a:t>Detaljplan Boo Gårds skola</a:t>
            </a:r>
          </a:p>
          <a:p>
            <a:r>
              <a:rPr lang="sv-SE" dirty="0"/>
              <a:t>Dalkarlsängen pågår</a:t>
            </a:r>
          </a:p>
          <a:p>
            <a:r>
              <a:rPr lang="sv-SE" dirty="0"/>
              <a:t>Projektering av gator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3018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Vilka är vi?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Nabiha Shahzad, projektledare och exploatering</a:t>
            </a:r>
          </a:p>
          <a:p>
            <a:r>
              <a:rPr lang="sv-SE" dirty="0"/>
              <a:t>Björn-Emil Jonsson, projektledare vägar</a:t>
            </a:r>
          </a:p>
          <a:p>
            <a:r>
              <a:rPr lang="sv-SE" dirty="0"/>
              <a:t>Erik Isacsson, planarkitekt</a:t>
            </a:r>
          </a:p>
        </p:txBody>
      </p:sp>
    </p:spTree>
    <p:extLst>
      <p:ext uri="{BB962C8B-B14F-4D97-AF65-F5344CB8AC3E}">
        <p14:creationId xmlns:p14="http://schemas.microsoft.com/office/powerpoint/2010/main" val="1621856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Varför är vi här idag?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Informera om projektet</a:t>
            </a:r>
          </a:p>
          <a:p>
            <a:r>
              <a:rPr lang="sv-SE" dirty="0"/>
              <a:t>Få kunskap från er om området</a:t>
            </a:r>
          </a:p>
          <a:p>
            <a:r>
              <a:rPr lang="sv-SE" dirty="0"/>
              <a:t>Ställa/svara på frågor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089552"/>
            <a:ext cx="5122543" cy="376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97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öger 23"/>
          <p:cNvSpPr/>
          <p:nvPr/>
        </p:nvSpPr>
        <p:spPr>
          <a:xfrm rot="5400000">
            <a:off x="2449061" y="5275888"/>
            <a:ext cx="307688" cy="2143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v-SE"/>
          </a:p>
        </p:txBody>
      </p:sp>
      <p:sp>
        <p:nvSpPr>
          <p:cNvPr id="25" name="Höger 24"/>
          <p:cNvSpPr/>
          <p:nvPr/>
        </p:nvSpPr>
        <p:spPr>
          <a:xfrm rot="5400000">
            <a:off x="3949248" y="5275888"/>
            <a:ext cx="307688" cy="2143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v-SE"/>
          </a:p>
        </p:txBody>
      </p:sp>
      <p:sp>
        <p:nvSpPr>
          <p:cNvPr id="15" name="Höger 14"/>
          <p:cNvSpPr/>
          <p:nvPr/>
        </p:nvSpPr>
        <p:spPr>
          <a:xfrm rot="16200000">
            <a:off x="2455750" y="4398826"/>
            <a:ext cx="299919" cy="2143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v-SE"/>
          </a:p>
        </p:txBody>
      </p:sp>
      <p:sp>
        <p:nvSpPr>
          <p:cNvPr id="17" name="Höger 16"/>
          <p:cNvSpPr/>
          <p:nvPr/>
        </p:nvSpPr>
        <p:spPr>
          <a:xfrm rot="16200000">
            <a:off x="3955937" y="4398826"/>
            <a:ext cx="299919" cy="2143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2259024" y="8367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endParaRPr lang="sv-SE" sz="3200" dirty="0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Stadsbyggnadsprocessen</a:t>
            </a:r>
          </a:p>
        </p:txBody>
      </p:sp>
      <p:sp>
        <p:nvSpPr>
          <p:cNvPr id="7" name="Rektangel med rundade hörn 6"/>
          <p:cNvSpPr/>
          <p:nvPr/>
        </p:nvSpPr>
        <p:spPr>
          <a:xfrm>
            <a:off x="3284413" y="1276590"/>
            <a:ext cx="1071563" cy="78825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v-SE"/>
          </a:p>
        </p:txBody>
      </p:sp>
      <p:sp>
        <p:nvSpPr>
          <p:cNvPr id="8" name="Ned 7"/>
          <p:cNvSpPr/>
          <p:nvPr/>
        </p:nvSpPr>
        <p:spPr>
          <a:xfrm rot="16200000">
            <a:off x="7910859" y="3834716"/>
            <a:ext cx="705936" cy="675632"/>
          </a:xfrm>
          <a:prstGeom prst="downArrow">
            <a:avLst>
              <a:gd name="adj1" fmla="val 47614"/>
              <a:gd name="adj2" fmla="val 54155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v-SE" dirty="0"/>
          </a:p>
        </p:txBody>
      </p:sp>
      <p:sp>
        <p:nvSpPr>
          <p:cNvPr id="10" name="textruta 9"/>
          <p:cNvSpPr txBox="1"/>
          <p:nvPr/>
        </p:nvSpPr>
        <p:spPr>
          <a:xfrm>
            <a:off x="3312715" y="1229851"/>
            <a:ext cx="971253" cy="83099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v-SE" sz="1600" kern="0" dirty="0">
                <a:latin typeface="Gill Sans MT"/>
              </a:rPr>
              <a:t>Här befinner vi oss nu</a:t>
            </a:r>
          </a:p>
        </p:txBody>
      </p:sp>
      <p:sp>
        <p:nvSpPr>
          <p:cNvPr id="11" name="Höger 10"/>
          <p:cNvSpPr/>
          <p:nvPr/>
        </p:nvSpPr>
        <p:spPr>
          <a:xfrm rot="16200000" flipH="1">
            <a:off x="3674752" y="2099704"/>
            <a:ext cx="284039" cy="214312"/>
          </a:xfrm>
          <a:prstGeom prst="rightArrow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v-SE"/>
          </a:p>
        </p:txBody>
      </p:sp>
      <p:sp>
        <p:nvSpPr>
          <p:cNvPr id="21" name="Rektangel med rundade hörn 20"/>
          <p:cNvSpPr/>
          <p:nvPr/>
        </p:nvSpPr>
        <p:spPr>
          <a:xfrm>
            <a:off x="2339752" y="4658841"/>
            <a:ext cx="2016224" cy="570359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v-SE"/>
          </a:p>
        </p:txBody>
      </p:sp>
      <p:sp>
        <p:nvSpPr>
          <p:cNvPr id="16" name="textruta 15"/>
          <p:cNvSpPr txBox="1"/>
          <p:nvPr/>
        </p:nvSpPr>
        <p:spPr>
          <a:xfrm>
            <a:off x="2195736" y="4644425"/>
            <a:ext cx="2088232" cy="5847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v-SE" sz="1600" kern="0" dirty="0">
                <a:latin typeface="Gill Sans MT"/>
              </a:rPr>
              <a:t>Möjlighet att lämna synpunkter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214686" y="4343002"/>
            <a:ext cx="107156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v-SE" sz="1600" kern="0" dirty="0">
                <a:latin typeface="Gill Sans MT"/>
              </a:rPr>
              <a:t>Detaljplan</a:t>
            </a:r>
          </a:p>
        </p:txBody>
      </p:sp>
      <p:sp>
        <p:nvSpPr>
          <p:cNvPr id="20" name="textruta 19"/>
          <p:cNvSpPr txBox="1"/>
          <p:nvPr/>
        </p:nvSpPr>
        <p:spPr>
          <a:xfrm>
            <a:off x="194668" y="5906727"/>
            <a:ext cx="2270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sv-SE" sz="1600" kern="0" dirty="0">
                <a:latin typeface="Gill Sans MT"/>
              </a:rPr>
              <a:t>Gatukostnadsutredning</a:t>
            </a:r>
          </a:p>
        </p:txBody>
      </p:sp>
      <p:cxnSp>
        <p:nvCxnSpPr>
          <p:cNvPr id="3" name="Rak 2"/>
          <p:cNvCxnSpPr/>
          <p:nvPr/>
        </p:nvCxnSpPr>
        <p:spPr>
          <a:xfrm flipV="1">
            <a:off x="285751" y="3290354"/>
            <a:ext cx="3494161" cy="702674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/>
          <p:cNvCxnSpPr/>
          <p:nvPr/>
        </p:nvCxnSpPr>
        <p:spPr>
          <a:xfrm>
            <a:off x="5148064" y="3290354"/>
            <a:ext cx="2781499" cy="723304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Tabell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714536"/>
              </p:ext>
            </p:extLst>
          </p:nvPr>
        </p:nvGraphicFramePr>
        <p:xfrm>
          <a:off x="285751" y="4005064"/>
          <a:ext cx="7643815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87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8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87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287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sv-SE" sz="160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Förslag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Samråd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Granskning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Antagande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Laga</a:t>
                      </a:r>
                      <a:r>
                        <a:rPr lang="sv-SE" sz="1600" baseline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 kraft</a:t>
                      </a:r>
                      <a:endParaRPr lang="sv-SE" sz="1600" dirty="0">
                        <a:solidFill>
                          <a:schemeClr val="tx1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6" name="Tabell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2299"/>
              </p:ext>
            </p:extLst>
          </p:nvPr>
        </p:nvGraphicFramePr>
        <p:xfrm>
          <a:off x="285751" y="2372135"/>
          <a:ext cx="8378750" cy="918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5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84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406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75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18219">
                <a:tc>
                  <a:txBody>
                    <a:bodyPr/>
                    <a:lstStyle/>
                    <a:p>
                      <a:pPr algn="ctr"/>
                      <a:r>
                        <a:rPr lang="sv-SE" sz="1600" b="1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Programfas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1" dirty="0" err="1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Star</a:t>
                      </a:r>
                      <a:r>
                        <a:rPr lang="sv-SE" sz="1600" b="1" baseline="0" dirty="0" err="1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t</a:t>
                      </a:r>
                      <a:r>
                        <a:rPr lang="sv-SE" sz="1600" b="1" dirty="0" err="1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fas</a:t>
                      </a:r>
                      <a:endParaRPr lang="sv-SE" sz="1600" b="1" dirty="0">
                        <a:solidFill>
                          <a:schemeClr val="tx1"/>
                        </a:solidFill>
                        <a:latin typeface="Gill Sans MT" panose="020B0502020104020203" pitchFamily="34" charset="0"/>
                      </a:endParaRPr>
                    </a:p>
                    <a:p>
                      <a:pPr algn="ctr"/>
                      <a:r>
                        <a:rPr lang="sv-SE" sz="1600" b="1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(Start-PM och</a:t>
                      </a:r>
                      <a:r>
                        <a:rPr lang="sv-SE" sz="1600" b="1" baseline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 förstudie)</a:t>
                      </a:r>
                      <a:endParaRPr lang="sv-SE" sz="1600" b="1" dirty="0">
                        <a:solidFill>
                          <a:schemeClr val="tx1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1" dirty="0" err="1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Planfas</a:t>
                      </a:r>
                      <a:endParaRPr lang="sv-SE" sz="1600" b="1" dirty="0">
                        <a:solidFill>
                          <a:schemeClr val="tx1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Genomförande-fas</a:t>
                      </a:r>
                    </a:p>
                    <a:p>
                      <a:pPr algn="ctr"/>
                      <a:endParaRPr lang="sv-SE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Avslutningsfas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42" name="Tabell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843740"/>
              </p:ext>
            </p:extLst>
          </p:nvPr>
        </p:nvGraphicFramePr>
        <p:xfrm>
          <a:off x="285751" y="5560105"/>
          <a:ext cx="7643815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87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8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87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287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sv-SE" sz="160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Förslag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Samråd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Granskning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Antagande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Laga</a:t>
                      </a:r>
                      <a:r>
                        <a:rPr lang="sv-SE" sz="1600" baseline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 kraft</a:t>
                      </a:r>
                      <a:endParaRPr lang="sv-SE" sz="1600" dirty="0">
                        <a:solidFill>
                          <a:schemeClr val="tx1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3" name="Ned 42"/>
          <p:cNvSpPr/>
          <p:nvPr/>
        </p:nvSpPr>
        <p:spPr>
          <a:xfrm rot="16200000">
            <a:off x="7913664" y="5388025"/>
            <a:ext cx="705936" cy="675632"/>
          </a:xfrm>
          <a:prstGeom prst="downArrow">
            <a:avLst>
              <a:gd name="adj1" fmla="val 47614"/>
              <a:gd name="adj2" fmla="val 54155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97140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-1509644" y="1287390"/>
            <a:ext cx="640871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endParaRPr lang="sv-SE" sz="3200" kern="0" dirty="0">
              <a:latin typeface="Gill Sans MT"/>
            </a:endParaRPr>
          </a:p>
          <a:p>
            <a:pPr algn="ctr">
              <a:lnSpc>
                <a:spcPts val="4000"/>
              </a:lnSpc>
            </a:pPr>
            <a:endParaRPr lang="sv-SE" sz="3200" kern="0" dirty="0">
              <a:latin typeface="Gill Sans MT"/>
            </a:endParaRP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Bakgrund till planering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Översiktsplanen</a:t>
            </a:r>
          </a:p>
          <a:p>
            <a:r>
              <a:rPr lang="sv-SE" dirty="0"/>
              <a:t>Planprogrammet</a:t>
            </a:r>
          </a:p>
          <a:p>
            <a:pPr marL="0" indent="0">
              <a:buNone/>
            </a:pPr>
            <a:r>
              <a:rPr lang="sv-SE" dirty="0"/>
              <a:t>    - VA och dagvatten </a:t>
            </a:r>
          </a:p>
          <a:p>
            <a:pPr marL="0" indent="0">
              <a:buNone/>
            </a:pPr>
            <a:r>
              <a:rPr lang="sv-SE" dirty="0"/>
              <a:t>    - Trafiknät</a:t>
            </a:r>
          </a:p>
          <a:p>
            <a:pPr marL="0" indent="0">
              <a:buNone/>
            </a:pPr>
            <a:r>
              <a:rPr lang="sv-SE" dirty="0"/>
              <a:t>    - bebyggelse </a:t>
            </a:r>
          </a:p>
          <a:p>
            <a:pPr marL="0" indent="0">
              <a:buNone/>
            </a:pPr>
            <a:r>
              <a:rPr lang="sv-SE" dirty="0"/>
              <a:t>    - skola/förskola</a:t>
            </a:r>
          </a:p>
          <a:p>
            <a:pPr marL="0" indent="0">
              <a:buNone/>
            </a:pPr>
            <a:r>
              <a:rPr lang="sv-SE" dirty="0"/>
              <a:t>    - natur, rekreation och landskapsbild</a:t>
            </a:r>
          </a:p>
          <a:p>
            <a:r>
              <a:rPr lang="sv-SE" dirty="0"/>
              <a:t>Vägföreningen har begärt att kommunen ska ta över huvudmannaskapet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1314">
            <a:off x="6061938" y="2567633"/>
            <a:ext cx="2600612" cy="1833248"/>
          </a:xfrm>
          <a:prstGeom prst="rect">
            <a:avLst/>
          </a:prstGeom>
          <a:effectLst>
            <a:outerShdw blurRad="50800" dist="101600" dir="30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8178">
            <a:off x="5987562" y="418055"/>
            <a:ext cx="2623651" cy="1852103"/>
          </a:xfrm>
          <a:prstGeom prst="rect">
            <a:avLst/>
          </a:prstGeom>
          <a:effectLst>
            <a:outerShdw blurRad="50800" dist="101600" dir="3000000" algn="ctr" rotWithShape="0">
              <a:schemeClr val="tx1">
                <a:lumMod val="50000"/>
                <a:lumOff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0725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1381125" y="274638"/>
            <a:ext cx="7762875" cy="1143000"/>
          </a:xfrm>
        </p:spPr>
        <p:txBody>
          <a:bodyPr/>
          <a:lstStyle/>
          <a:p>
            <a:r>
              <a:rPr lang="sv-SE" dirty="0"/>
              <a:t>Programmet 2012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/>
          <a:srcRect r="8609"/>
          <a:stretch/>
        </p:blipFill>
        <p:spPr>
          <a:xfrm>
            <a:off x="28061" y="138935"/>
            <a:ext cx="9108000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88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är en detaljplan?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En karta med bestämmelser för ett avgränsat område</a:t>
            </a:r>
          </a:p>
          <a:p>
            <a:pPr marL="0" indent="0">
              <a:buNone/>
            </a:pPr>
            <a:r>
              <a:rPr lang="sv-SE" sz="2000" dirty="0"/>
              <a:t>   – kommunalt planmonopol, politiskt beslut</a:t>
            </a:r>
          </a:p>
          <a:p>
            <a:pPr marL="0" indent="0">
              <a:buNone/>
            </a:pPr>
            <a:r>
              <a:rPr lang="sv-SE" sz="2000" dirty="0"/>
              <a:t>   – plankartan är bindande för kommun och fastighetsägare</a:t>
            </a:r>
          </a:p>
          <a:p>
            <a:pPr marL="0" indent="0">
              <a:buNone/>
            </a:pPr>
            <a:r>
              <a:rPr lang="sv-SE" sz="2000" dirty="0"/>
              <a:t>   – den tillhörande planbeskrivningen är en hjälp för att tolka plankartan</a:t>
            </a:r>
          </a:p>
          <a:p>
            <a:r>
              <a:rPr lang="sv-SE" dirty="0"/>
              <a:t>Prövar lämpligheten för en viss användning</a:t>
            </a:r>
          </a:p>
          <a:p>
            <a:r>
              <a:rPr lang="sv-SE" dirty="0"/>
              <a:t>En avvägning mellan allmänna och enskilda intressen för boende och framtida generationer</a:t>
            </a:r>
          </a:p>
        </p:txBody>
      </p:sp>
    </p:spTree>
    <p:extLst>
      <p:ext uri="{BB962C8B-B14F-4D97-AF65-F5344CB8AC3E}">
        <p14:creationId xmlns:p14="http://schemas.microsoft.com/office/powerpoint/2010/main" val="2413463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79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30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acka, ny version">
      <a:dk1>
        <a:sysClr val="windowText" lastClr="000000"/>
      </a:dk1>
      <a:lt1>
        <a:sysClr val="window" lastClr="FFFFFF"/>
      </a:lt1>
      <a:dk2>
        <a:srgbClr val="0F65B8"/>
      </a:dk2>
      <a:lt2>
        <a:srgbClr val="EEECE1"/>
      </a:lt2>
      <a:accent1>
        <a:srgbClr val="97AC1E"/>
      </a:accent1>
      <a:accent2>
        <a:srgbClr val="83449D"/>
      </a:accent2>
      <a:accent3>
        <a:srgbClr val="F07717"/>
      </a:accent3>
      <a:accent4>
        <a:srgbClr val="0F65B8"/>
      </a:accent4>
      <a:accent5>
        <a:srgbClr val="C0DE3D"/>
      </a:accent5>
      <a:accent6>
        <a:srgbClr val="BD0012"/>
      </a:accent6>
      <a:hlink>
        <a:srgbClr val="0F65B8"/>
      </a:hlink>
      <a:folHlink>
        <a:srgbClr val="BD001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lnSpc>
            <a:spcPts val="4000"/>
          </a:lnSpc>
          <a:defRPr sz="2400" kern="0" dirty="0" err="1">
            <a:latin typeface="Gill Sans M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Nacka PP mall, blått kvarnhjul och orange logotyp</Template>
  <TotalTime>2881</TotalTime>
  <Words>336</Words>
  <Application>Microsoft Office PowerPoint</Application>
  <PresentationFormat>Bildspel på skärmen (4:3)</PresentationFormat>
  <Paragraphs>89</Paragraphs>
  <Slides>15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16" baseType="lpstr">
      <vt:lpstr>Office-tema</vt:lpstr>
      <vt:lpstr>Välkommen till kvartersdialog Detaljplan för Galärvägen och Kornettvägen m.fl. vägar, sydöstra Boo</vt:lpstr>
      <vt:lpstr>Dagordning</vt:lpstr>
      <vt:lpstr>Vilka är vi?</vt:lpstr>
      <vt:lpstr>Varför är vi här idag?</vt:lpstr>
      <vt:lpstr>Stadsbyggnadsprocessen</vt:lpstr>
      <vt:lpstr>Bakgrund till planering</vt:lpstr>
      <vt:lpstr>Programmet 2012</vt:lpstr>
      <vt:lpstr>Vad är en detaljplan?</vt:lpstr>
      <vt:lpstr>PowerPoint-presentation</vt:lpstr>
      <vt:lpstr>Området</vt:lpstr>
      <vt:lpstr>Inriktning för planarbetet</vt:lpstr>
      <vt:lpstr>Gatutyper </vt:lpstr>
      <vt:lpstr>Gatuutbyggnaden</vt:lpstr>
      <vt:lpstr>Vad händer härnäst? </vt:lpstr>
      <vt:lpstr>Läs mer på webben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Projektets namn styrgruppsmöte ÅÅMMDD</dc:title>
  <dc:creator>Häggström Anette</dc:creator>
  <cp:lastModifiedBy>Pia Lerigon</cp:lastModifiedBy>
  <cp:revision>148</cp:revision>
  <dcterms:created xsi:type="dcterms:W3CDTF">2015-09-28T11:54:50Z</dcterms:created>
  <dcterms:modified xsi:type="dcterms:W3CDTF">2016-11-24T19:11:04Z</dcterms:modified>
</cp:coreProperties>
</file>